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6" r:id="rId2"/>
    <p:sldId id="256" r:id="rId3"/>
    <p:sldId id="274" r:id="rId4"/>
    <p:sldId id="273" r:id="rId5"/>
    <p:sldId id="258" r:id="rId6"/>
    <p:sldId id="259" r:id="rId7"/>
    <p:sldId id="260" r:id="rId8"/>
    <p:sldId id="261" r:id="rId9"/>
    <p:sldId id="262" r:id="rId10"/>
    <p:sldId id="263" r:id="rId11"/>
    <p:sldId id="264" r:id="rId12"/>
    <p:sldId id="265" r:id="rId13"/>
    <p:sldId id="267" r:id="rId14"/>
    <p:sldId id="266" r:id="rId15"/>
    <p:sldId id="269" r:id="rId16"/>
    <p:sldId id="270" r:id="rId17"/>
    <p:sldId id="271" r:id="rId18"/>
    <p:sldId id="275" r:id="rId19"/>
    <p:sldId id="272" r:id="rId20"/>
    <p:sldId id="25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289" autoAdjust="0"/>
  </p:normalViewPr>
  <p:slideViewPr>
    <p:cSldViewPr>
      <p:cViewPr varScale="1">
        <p:scale>
          <a:sx n="50" d="100"/>
          <a:sy n="50" d="100"/>
        </p:scale>
        <p:origin x="-1728"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FFBD3B-8583-4BB0-9985-1F57E3D3CE4E}" type="datetimeFigureOut">
              <a:rPr lang="en-US" smtClean="0"/>
              <a:t>4/13/2012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933865-B5FA-43DA-850A-69B098CCDE9E}" type="slidenum">
              <a:rPr lang="en-US" smtClean="0"/>
              <a:t>‹#›</a:t>
            </a:fld>
            <a:endParaRPr lang="en-US"/>
          </a:p>
        </p:txBody>
      </p:sp>
    </p:spTree>
    <p:extLst>
      <p:ext uri="{BB962C8B-B14F-4D97-AF65-F5344CB8AC3E}">
        <p14:creationId xmlns:p14="http://schemas.microsoft.com/office/powerpoint/2010/main" val="1021509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smtClean="0"/>
              <a:t>Expectations</a:t>
            </a:r>
          </a:p>
          <a:p>
            <a:endParaRPr lang="en-US" dirty="0" smtClean="0"/>
          </a:p>
          <a:p>
            <a:r>
              <a:rPr lang="en-US" dirty="0" smtClean="0"/>
              <a:t>This is</a:t>
            </a:r>
            <a:r>
              <a:rPr lang="en-US" baseline="0" dirty="0" smtClean="0"/>
              <a:t> NOT going to be an intro to Cloud Computing, or even the concept of queues.  I will be contrasting two technologies that are available on </a:t>
            </a:r>
          </a:p>
          <a:p>
            <a:r>
              <a:rPr lang="en-US" baseline="0" dirty="0" smtClean="0"/>
              <a:t>the Windows Azure stack that both offer queuing capabilities.  I will be happy to answer questions about them as we move forward, but I reserve the right to tell you to see me after the session or contact me through my blog.  </a:t>
            </a:r>
          </a:p>
          <a:p>
            <a:endParaRPr lang="en-US" baseline="0" dirty="0" smtClean="0"/>
          </a:p>
          <a:p>
            <a:r>
              <a:rPr lang="en-US" baseline="0" dirty="0" smtClean="0"/>
              <a:t>My goal today is to arm you with the information you need to make good decisions on which technology you need, not to dictate which one you should use.</a:t>
            </a:r>
            <a:endParaRPr lang="en-US" dirty="0" smtClean="0"/>
          </a:p>
          <a:p>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What images come to your mind when I say queue?</a:t>
            </a:r>
          </a:p>
          <a:p>
            <a:endParaRPr lang="en-US" b="0" dirty="0" smtClean="0"/>
          </a:p>
          <a:p>
            <a:endParaRPr lang="en-US" b="0" dirty="0" smtClean="0"/>
          </a:p>
          <a:p>
            <a:r>
              <a:rPr lang="en-US" b="0" dirty="0" smtClean="0"/>
              <a:t>Images:</a:t>
            </a:r>
          </a:p>
          <a:p>
            <a:r>
              <a:rPr lang="en-US" b="0" dirty="0" smtClean="0"/>
              <a:t>Xbox Live Avatar -</a:t>
            </a:r>
            <a:r>
              <a:rPr lang="en-US" b="0" baseline="0" dirty="0" smtClean="0"/>
              <a:t> Microsoft</a:t>
            </a:r>
            <a:endParaRPr lang="en-US" b="0" dirty="0" smtClean="0"/>
          </a:p>
          <a:p>
            <a:r>
              <a:rPr lang="en-US" b="0" dirty="0" smtClean="0"/>
              <a:t>Comic: http://www.xkcdefg.com/?id=23 – XKCDEFG</a:t>
            </a:r>
            <a:r>
              <a:rPr lang="en-US" b="0" baseline="0" dirty="0" smtClean="0"/>
              <a:t> – Used under Creative Commons Attribution, Non Commercial license</a:t>
            </a:r>
            <a:endParaRPr lang="en-US" b="0" dirty="0"/>
          </a:p>
        </p:txBody>
      </p:sp>
      <p:sp>
        <p:nvSpPr>
          <p:cNvPr id="4" name="Slide Number Placeholder 3"/>
          <p:cNvSpPr>
            <a:spLocks noGrp="1"/>
          </p:cNvSpPr>
          <p:nvPr>
            <p:ph type="sldNum" sz="quarter" idx="10"/>
          </p:nvPr>
        </p:nvSpPr>
        <p:spPr/>
        <p:txBody>
          <a:bodyPr/>
          <a:lstStyle/>
          <a:p>
            <a:fld id="{0F933865-B5FA-43DA-850A-69B098CCDE9E}" type="slidenum">
              <a:rPr lang="en-US" smtClean="0"/>
              <a:t>2</a:t>
            </a:fld>
            <a:endParaRPr lang="en-US"/>
          </a:p>
        </p:txBody>
      </p:sp>
    </p:spTree>
    <p:extLst>
      <p:ext uri="{BB962C8B-B14F-4D97-AF65-F5344CB8AC3E}">
        <p14:creationId xmlns:p14="http://schemas.microsoft.com/office/powerpoint/2010/main" val="2335077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Issues with Relay and communications</a:t>
            </a:r>
          </a:p>
          <a:p>
            <a:r>
              <a:rPr lang="en-US" b="1" dirty="0" smtClean="0"/>
              <a:t>Not durable/decoupled (no real routing</a:t>
            </a:r>
            <a:r>
              <a:rPr lang="en-US" b="1" baseline="0" dirty="0" smtClean="0"/>
              <a:t> out of the box)</a:t>
            </a:r>
            <a:endParaRPr lang="en-US" b="1" dirty="0" smtClean="0"/>
          </a:p>
          <a:p>
            <a:endParaRPr lang="en-US" b="1" dirty="0" smtClean="0"/>
          </a:p>
          <a:p>
            <a:r>
              <a:rPr lang="en-US" dirty="0" smtClean="0"/>
              <a:t>Here is the Service Bus</a:t>
            </a:r>
            <a:r>
              <a:rPr lang="en-US" baseline="0" dirty="0" smtClean="0"/>
              <a:t> Relay.  I’ve simplified a great deal here, but a Receiver registers an endpoint on the Service Bus.  Senders then connect to the Service Bus Relay and indicate they are pushing to the specific service the Receiver published.  The Service Bus Relay then gets the two connected and the Receiver then receives the message or data from the Sender.  This connection can be very transient, such as to send a message or perform a request/response operation, or it can be long lived to perform tunneling.  </a:t>
            </a:r>
            <a:endParaRPr lang="en-US" dirty="0" smtClean="0"/>
          </a:p>
          <a:p>
            <a:endParaRPr lang="en-US" dirty="0" smtClean="0"/>
          </a:p>
          <a:p>
            <a:r>
              <a:rPr lang="en-US" dirty="0" smtClean="0"/>
              <a:t>One of the issues that the Service</a:t>
            </a:r>
            <a:r>
              <a:rPr lang="en-US" baseline="0" dirty="0" smtClean="0"/>
              <a:t> Bus Relay has is that the service must be up at all times.  If the service fails then callers to the service will get an exception, their requests are not stored.  There was a technology called Windows Azure Service Bus Buffers, but it wasn’t really durable and was designed to handle small downtimes of the service.  They are keeping Buffers around for backwards compatibility, but they are deprecating it in favor of the service bus queues.</a:t>
            </a:r>
          </a:p>
          <a:p>
            <a:endParaRPr lang="en-US" baseline="0" dirty="0" smtClean="0"/>
          </a:p>
          <a:p>
            <a:r>
              <a:rPr lang="en-US" baseline="0" dirty="0" smtClean="0"/>
              <a:t>As more producers came on the service could have a hard time scaling to meet the needs since only a single instance could initially register to listen.  This became a single point of failure and an impediment to scaling until late in 2011 when they allowed for up to 25 load balanced listeners to register at the same Receiver endpoint.  This was great for redundancy purposes, but what happens if your connection to the service bus goes down?  Well, then, basically all your consumers will start failing as they can’t reach the service.</a:t>
            </a:r>
          </a:p>
          <a:p>
            <a:endParaRPr lang="en-US" baseline="0" dirty="0" smtClean="0"/>
          </a:p>
          <a:p>
            <a:r>
              <a:rPr lang="en-US" baseline="0" dirty="0" smtClean="0"/>
              <a:t>The biggest thing, in my opinion, that the Service Bus Relay is missing is actual routing of messages and/or events.  Sure it connects a point to point communication, but it doesn’t really live up to what I consider a Service Bus.  For direction communication or tunneling traffic scenarios the Relay makes a lot of sense, but for a mechanism for decoupling systems it seemed like it is missing something… like durable messaging and scalability on the consumer side.  Enter: Service Bus Brokered Messaging.</a:t>
            </a:r>
          </a:p>
          <a:p>
            <a:endParaRPr lang="en-US" baseline="0" dirty="0" smtClean="0"/>
          </a:p>
          <a:p>
            <a:r>
              <a:rPr lang="en-US" dirty="0" smtClean="0"/>
              <a:t>Image:</a:t>
            </a:r>
            <a:r>
              <a:rPr lang="en-US" baseline="0" dirty="0" smtClean="0"/>
              <a:t> Windows Azure </a:t>
            </a:r>
            <a:r>
              <a:rPr lang="en-US" baseline="0" dirty="0" err="1" smtClean="0"/>
              <a:t>Bootcamp</a:t>
            </a:r>
            <a:r>
              <a:rPr lang="en-US" baseline="0" dirty="0" smtClean="0"/>
              <a:t> Materials – Used here under Creative Commons Attribution </a:t>
            </a:r>
            <a:r>
              <a:rPr lang="en-US" baseline="0" dirty="0" err="1" smtClean="0"/>
              <a:t>NonCommercial</a:t>
            </a:r>
            <a:r>
              <a:rPr lang="en-US" baseline="0" dirty="0" smtClean="0"/>
              <a:t> license. http://www.windowsazurebootcamp.com </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11</a:t>
            </a:fld>
            <a:endParaRPr lang="en-US"/>
          </a:p>
        </p:txBody>
      </p:sp>
    </p:spTree>
    <p:extLst>
      <p:ext uri="{BB962C8B-B14F-4D97-AF65-F5344CB8AC3E}">
        <p14:creationId xmlns:p14="http://schemas.microsoft.com/office/powerpoint/2010/main" val="423707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Enter Windows Azure Service Bus Brokered Messaging.  Whereas</a:t>
            </a:r>
            <a:r>
              <a:rPr lang="en-US" baseline="0" dirty="0" smtClean="0"/>
              <a:t> the Relay service is to just relay a communication point between two systems, the brokered messaging is meant to fully decouple the communication between the systems.  This also allows us to start to look at thinks like routing and publish/subscribe, but I’m getting a head of myself.</a:t>
            </a:r>
            <a:endParaRPr lang="en-US" dirty="0" smtClean="0"/>
          </a:p>
          <a:p>
            <a:endParaRPr lang="en-US" dirty="0" smtClean="0"/>
          </a:p>
          <a:p>
            <a:r>
              <a:rPr lang="en-US" dirty="0" smtClean="0"/>
              <a:t>If you were going to compare the two queuing mechanisms you must first do so in an apples to apples approach;</a:t>
            </a:r>
            <a:r>
              <a:rPr lang="en-US" baseline="0" dirty="0" smtClean="0"/>
              <a:t> that is, compare base queuing functionality of both technologies.  Service Bus Queues have features that go beyond the standard push a message, get a message and remove a message from a queue, but let’s start with the basics.</a:t>
            </a:r>
          </a:p>
          <a:p>
            <a:endParaRPr lang="en-US" baseline="0" dirty="0" smtClean="0"/>
          </a:p>
          <a:p>
            <a:r>
              <a:rPr lang="en-US" baseline="0" dirty="0" smtClean="0"/>
              <a:t>So the simple Service Bus Queuing works like this: messages are entered into the queue from one or more producers.  These messages are then pulled off by one more consumers.  Sound familiar?</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12</a:t>
            </a:fld>
            <a:endParaRPr lang="en-US"/>
          </a:p>
        </p:txBody>
      </p:sp>
    </p:spTree>
    <p:extLst>
      <p:ext uri="{BB962C8B-B14F-4D97-AF65-F5344CB8AC3E}">
        <p14:creationId xmlns:p14="http://schemas.microsoft.com/office/powerpoint/2010/main" val="515244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a:t>
            </a:r>
            <a:r>
              <a:rPr lang="en-US" baseline="0" dirty="0" smtClean="0"/>
              <a:t> the Windows Azure Service Bus basic Queue.</a:t>
            </a:r>
          </a:p>
          <a:p>
            <a:r>
              <a:rPr lang="en-US" baseline="0" dirty="0" smtClean="0"/>
              <a:t>Simple creating a queue, adding to it and getting a message out.</a:t>
            </a:r>
          </a:p>
          <a:p>
            <a:endParaRPr lang="en-US" baseline="0" dirty="0" smtClean="0"/>
          </a:p>
          <a:p>
            <a:r>
              <a:rPr lang="en-US" baseline="0" dirty="0" smtClean="0"/>
              <a:t>I left out how to create a Windows Azure subscription, as well as how to create a Service Bus Namespace.  If you want to learn more about those check out:</a:t>
            </a:r>
          </a:p>
          <a:p>
            <a:r>
              <a:rPr lang="en-US" baseline="0" dirty="0" smtClean="0"/>
              <a:t>Windows Azure Subscription: http://www.windowsazure.com/en-us/pricing/free-trial/ </a:t>
            </a:r>
          </a:p>
          <a:p>
            <a:r>
              <a:rPr lang="en-US" baseline="0" dirty="0" smtClean="0"/>
              <a:t>Windows Azure Service Bus Namespace: http://msdn.microsoft.com/en-us/library/windowsazure/hh690931.aspx</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13</a:t>
            </a:fld>
            <a:endParaRPr lang="en-US"/>
          </a:p>
        </p:txBody>
      </p:sp>
    </p:spTree>
    <p:extLst>
      <p:ext uri="{BB962C8B-B14F-4D97-AF65-F5344CB8AC3E}">
        <p14:creationId xmlns:p14="http://schemas.microsoft.com/office/powerpoint/2010/main" val="4250729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While the two approaches don’t appear to have any real differences, the devil is in the details about things.  Let’s compare more a little later, but for now let’s talk about the additional capabilities that the Service Bus Queues have.</a:t>
            </a:r>
          </a:p>
          <a:p>
            <a:endParaRPr lang="en-US" dirty="0" smtClean="0"/>
          </a:p>
          <a:p>
            <a:endParaRPr lang="en-US" dirty="0" smtClean="0"/>
          </a:p>
          <a:p>
            <a:r>
              <a:rPr lang="en-US" dirty="0" smtClean="0"/>
              <a:t>Image: Stu Willis, Used under Creative Commons Attribution, </a:t>
            </a:r>
            <a:r>
              <a:rPr lang="en-US" dirty="0" err="1" smtClean="0"/>
              <a:t>NonCommercial</a:t>
            </a:r>
            <a:r>
              <a:rPr lang="en-US" baseline="0" dirty="0" smtClean="0"/>
              <a:t> Share Alike License.</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14</a:t>
            </a:fld>
            <a:endParaRPr lang="en-US"/>
          </a:p>
        </p:txBody>
      </p:sp>
    </p:spTree>
    <p:extLst>
      <p:ext uri="{BB962C8B-B14F-4D97-AF65-F5344CB8AC3E}">
        <p14:creationId xmlns:p14="http://schemas.microsoft.com/office/powerpoint/2010/main" val="2301940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What happens if no one is listening to a queue?</a:t>
            </a:r>
          </a:p>
          <a:p>
            <a:r>
              <a:rPr lang="en-US" dirty="0" smtClean="0"/>
              <a:t>The features for Windows Azure Service Bus Queues don’t stop at just being a queue,</a:t>
            </a:r>
            <a:r>
              <a:rPr lang="en-US" baseline="0" dirty="0" smtClean="0"/>
              <a:t> there is also the feature referred to as Topics.  Topics are a publish/subscribe mechanism where consumers of messages can subscribe to messages coming into the system.</a:t>
            </a:r>
          </a:p>
          <a:p>
            <a:endParaRPr lang="en-US" baseline="0" dirty="0" smtClean="0"/>
          </a:p>
          <a:p>
            <a:r>
              <a:rPr lang="en-US" baseline="0" dirty="0" smtClean="0"/>
              <a:t>Here’s a question for you:  “If messages are submitted to a queue and no one is around to deal with them do they make a noise?” (Joke - http://en.wikipedia.org/wiki/If_a_tree_falls_in_a_forest).  Well if they are sent to a queue then you expect them to stick around till someone comes to process them (at least for some period of time).  If they are sent to a Windows Azure Service Bus Topic then they will simply go into the either.  That might not sound like a good idea, but this is where subscriptions come in.  If you create a subscription to a Topic then a copy of the messages will be delivered to the subscription.  If you create multiple subscriptions then a copy of each message will be placed into each subscription and then each subscription can have it’s own consumers.  Also, you have the capability to filter what a subscription receives based on message metadata.</a:t>
            </a:r>
          </a:p>
          <a:p>
            <a:endParaRPr lang="en-US" baseline="0" dirty="0" smtClean="0"/>
          </a:p>
          <a:p>
            <a:r>
              <a:rPr lang="en-US" baseline="0" dirty="0" smtClean="0"/>
              <a:t>One good example usage of this is to route all messages to a topic with a subscription that is for auditing and then have other subscriptions set to receive messages only meant for it based on metadata.  Now we start to see the routing capabilities of an Enterprise Service Bus.</a:t>
            </a:r>
          </a:p>
        </p:txBody>
      </p:sp>
      <p:sp>
        <p:nvSpPr>
          <p:cNvPr id="4" name="Slide Number Placeholder 3"/>
          <p:cNvSpPr>
            <a:spLocks noGrp="1"/>
          </p:cNvSpPr>
          <p:nvPr>
            <p:ph type="sldNum" sz="quarter" idx="10"/>
          </p:nvPr>
        </p:nvSpPr>
        <p:spPr/>
        <p:txBody>
          <a:bodyPr/>
          <a:lstStyle/>
          <a:p>
            <a:fld id="{0F933865-B5FA-43DA-850A-69B098CCDE9E}" type="slidenum">
              <a:rPr lang="en-US" smtClean="0"/>
              <a:t>15</a:t>
            </a:fld>
            <a:endParaRPr lang="en-US"/>
          </a:p>
        </p:txBody>
      </p:sp>
    </p:spTree>
    <p:extLst>
      <p:ext uri="{BB962C8B-B14F-4D97-AF65-F5344CB8AC3E}">
        <p14:creationId xmlns:p14="http://schemas.microsoft.com/office/powerpoint/2010/main" val="190055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a:t>
            </a:r>
            <a:r>
              <a:rPr lang="en-US" baseline="0" dirty="0" smtClean="0"/>
              <a:t> the Windows Azure Service Bus Topics and Subscriptions.</a:t>
            </a:r>
          </a:p>
          <a:p>
            <a:r>
              <a:rPr lang="en-US" baseline="0" dirty="0" smtClean="0"/>
              <a:t>Create a topic, send messages to it, create a subscription, send messages to the topic and see the message from the subscription. Create another subscription with a filter.  Send more messages to the topic and see the subscriptions get their messages (with one being filtered).</a:t>
            </a:r>
          </a:p>
          <a:p>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16</a:t>
            </a:fld>
            <a:endParaRPr lang="en-US"/>
          </a:p>
        </p:txBody>
      </p:sp>
    </p:spTree>
    <p:extLst>
      <p:ext uri="{BB962C8B-B14F-4D97-AF65-F5344CB8AC3E}">
        <p14:creationId xmlns:p14="http://schemas.microsoft.com/office/powerpoint/2010/main" val="4272028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http://msdn.microsoft.com/en-us/library/windowsazure/hh767287(v=vs.103).aspx for more details.</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17</a:t>
            </a:fld>
            <a:endParaRPr lang="en-US"/>
          </a:p>
        </p:txBody>
      </p:sp>
    </p:spTree>
    <p:extLst>
      <p:ext uri="{BB962C8B-B14F-4D97-AF65-F5344CB8AC3E}">
        <p14:creationId xmlns:p14="http://schemas.microsoft.com/office/powerpoint/2010/main" val="800907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a:p>
            <a:r>
              <a:rPr lang="en-US" dirty="0" smtClean="0"/>
              <a:t>See http://www.windowsazure.com/en-us/pricing/details/ for up</a:t>
            </a:r>
            <a:r>
              <a:rPr lang="en-US" baseline="0" dirty="0" smtClean="0"/>
              <a:t> to date details.</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18</a:t>
            </a:fld>
            <a:endParaRPr lang="en-US"/>
          </a:p>
        </p:txBody>
      </p:sp>
    </p:spTree>
    <p:extLst>
      <p:ext uri="{BB962C8B-B14F-4D97-AF65-F5344CB8AC3E}">
        <p14:creationId xmlns:p14="http://schemas.microsoft.com/office/powerpoint/2010/main" val="29546554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smtClean="0"/>
              <a:t>No presentation, article or book is a replacement for critical thought</a:t>
            </a:r>
          </a:p>
          <a:p>
            <a:endParaRPr lang="en-US" b="1" dirty="0" smtClean="0"/>
          </a:p>
          <a:p>
            <a:r>
              <a:rPr lang="en-US" dirty="0" smtClean="0"/>
              <a:t>So a question</a:t>
            </a:r>
            <a:r>
              <a:rPr lang="en-US" baseline="0" dirty="0" smtClean="0"/>
              <a:t> I hear a lot is, “which one should I use?”.  That’s a very loaded question and it is about like asking, should I use .NET or </a:t>
            </a:r>
            <a:r>
              <a:rPr lang="en-US" baseline="0" dirty="0" err="1" smtClean="0"/>
              <a:t>ObjectiveC</a:t>
            </a:r>
            <a:r>
              <a:rPr lang="en-US" baseline="0" dirty="0" smtClean="0"/>
              <a:t>?  Should I buy an iPhone or a WP7 device?  Both technologies can do simple queuing.  Beyond that they each have features the other doesn’t and you’ll really need to understand what you require for your solution to determine which one to pick.  Granted, the Service Bus queues have more features, but there may be some things that the Storage Queues give you that the Service Bus queues just don’t do (such as updatable payloads).</a:t>
            </a:r>
          </a:p>
          <a:p>
            <a:endParaRPr lang="en-US" baseline="0" dirty="0" smtClean="0"/>
          </a:p>
          <a:p>
            <a:r>
              <a:rPr lang="en-US" baseline="0" dirty="0" smtClean="0"/>
              <a:t>My goal today was to arm you with the information you need to make good decisions on which technology you need, not to dictate which one you should use.  No presentation, article or book is a replacement for critical thought.</a:t>
            </a:r>
          </a:p>
          <a:p>
            <a:endParaRPr lang="en-US" baseline="0" dirty="0" smtClean="0"/>
          </a:p>
          <a:p>
            <a:r>
              <a:rPr lang="en-US" baseline="0" dirty="0" smtClean="0"/>
              <a:t>Image: </a:t>
            </a:r>
            <a:r>
              <a:rPr lang="en-US" baseline="0" dirty="0" err="1" smtClean="0"/>
              <a:t>tshein</a:t>
            </a:r>
            <a:r>
              <a:rPr lang="en-US" baseline="0" dirty="0" smtClean="0"/>
              <a:t> - Used under Creative Commons Attribution License - http://www.flickr.com/photos/drnewton/517371624/</a:t>
            </a:r>
          </a:p>
        </p:txBody>
      </p:sp>
      <p:sp>
        <p:nvSpPr>
          <p:cNvPr id="4" name="Slide Number Placeholder 3"/>
          <p:cNvSpPr>
            <a:spLocks noGrp="1"/>
          </p:cNvSpPr>
          <p:nvPr>
            <p:ph type="sldNum" sz="quarter" idx="10"/>
          </p:nvPr>
        </p:nvSpPr>
        <p:spPr/>
        <p:txBody>
          <a:bodyPr/>
          <a:lstStyle/>
          <a:p>
            <a:fld id="{0F933865-B5FA-43DA-850A-69B098CCDE9E}" type="slidenum">
              <a:rPr lang="en-US" smtClean="0"/>
              <a:t>19</a:t>
            </a:fld>
            <a:endParaRPr lang="en-US"/>
          </a:p>
        </p:txBody>
      </p:sp>
    </p:spTree>
    <p:extLst>
      <p:ext uri="{BB962C8B-B14F-4D97-AF65-F5344CB8AC3E}">
        <p14:creationId xmlns:p14="http://schemas.microsoft.com/office/powerpoint/2010/main" val="56567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20</a:t>
            </a:fld>
            <a:endParaRPr lang="en-US"/>
          </a:p>
        </p:txBody>
      </p:sp>
    </p:spTree>
    <p:extLst>
      <p:ext uri="{BB962C8B-B14F-4D97-AF65-F5344CB8AC3E}">
        <p14:creationId xmlns:p14="http://schemas.microsoft.com/office/powerpoint/2010/main" val="2357650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you’re from</a:t>
            </a:r>
            <a:r>
              <a:rPr lang="en-US" baseline="0" dirty="0" smtClean="0"/>
              <a:t> England a queue is a line.  The line could be for just about anything.  Concert tickets, good food…</a:t>
            </a:r>
            <a:endParaRPr lang="en-US" dirty="0" smtClean="0"/>
          </a:p>
          <a:p>
            <a:endParaRPr lang="en-US" dirty="0" smtClean="0"/>
          </a:p>
          <a:p>
            <a:r>
              <a:rPr lang="en-US" dirty="0" smtClean="0"/>
              <a:t>Image: Donald </a:t>
            </a:r>
            <a:r>
              <a:rPr lang="en-US" dirty="0" err="1" smtClean="0"/>
              <a:t>McCleod</a:t>
            </a:r>
            <a:r>
              <a:rPr lang="en-US" dirty="0" smtClean="0"/>
              <a:t> – Used under Creative</a:t>
            </a:r>
            <a:r>
              <a:rPr lang="en-US" baseline="0" dirty="0" smtClean="0"/>
              <a:t> Commons, Non Commercial License - http://www.flickr.com/photos/donaldmacleod/5457669121/in/photostream/</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3</a:t>
            </a:fld>
            <a:endParaRPr lang="en-US"/>
          </a:p>
        </p:txBody>
      </p:sp>
    </p:spTree>
    <p:extLst>
      <p:ext uri="{BB962C8B-B14F-4D97-AF65-F5344CB8AC3E}">
        <p14:creationId xmlns:p14="http://schemas.microsoft.com/office/powerpoint/2010/main" val="3035831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 perhaps something more important</a:t>
            </a:r>
            <a:r>
              <a:rPr lang="en-US" baseline="0" dirty="0" smtClean="0"/>
              <a:t> (or at least likely urgent).</a:t>
            </a:r>
            <a:endParaRPr lang="en-US" dirty="0" smtClean="0"/>
          </a:p>
          <a:p>
            <a:endParaRPr lang="en-US" dirty="0" smtClean="0"/>
          </a:p>
          <a:p>
            <a:endParaRPr lang="en-US" dirty="0" smtClean="0"/>
          </a:p>
          <a:p>
            <a:r>
              <a:rPr lang="en-US" dirty="0" smtClean="0"/>
              <a:t>Image:</a:t>
            </a:r>
            <a:r>
              <a:rPr lang="en-US" baseline="0" dirty="0" smtClean="0"/>
              <a:t> </a:t>
            </a:r>
            <a:r>
              <a:rPr lang="en-US" baseline="0" dirty="0" err="1" smtClean="0"/>
              <a:t>ShellS</a:t>
            </a:r>
            <a:r>
              <a:rPr lang="en-US" baseline="0" dirty="0" smtClean="0"/>
              <a:t> – Used under Creative Commons, Non-commercial, Share Alike license - http://www.flickr.com/photos/shellysblogger/2119822362/in/photostream/</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4</a:t>
            </a:fld>
            <a:endParaRPr lang="en-US"/>
          </a:p>
        </p:txBody>
      </p:sp>
    </p:spTree>
    <p:extLst>
      <p:ext uri="{BB962C8B-B14F-4D97-AF65-F5344CB8AC3E}">
        <p14:creationId xmlns:p14="http://schemas.microsoft.com/office/powerpoint/2010/main" val="3297791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What are we talking about today?</a:t>
            </a:r>
          </a:p>
          <a:p>
            <a:r>
              <a:rPr lang="en-US" dirty="0" smtClean="0"/>
              <a:t>But</a:t>
            </a:r>
            <a:r>
              <a:rPr lang="en-US" baseline="0" dirty="0" smtClean="0"/>
              <a:t> for today we are going to concentrate on computer based queues.  A way to store messages that come into our system for processing that is disconnected from those sending us those messages.</a:t>
            </a:r>
            <a:endParaRPr lang="en-US" dirty="0" smtClean="0"/>
          </a:p>
          <a:p>
            <a:endParaRPr lang="en-US" dirty="0" smtClean="0"/>
          </a:p>
          <a:p>
            <a:r>
              <a:rPr lang="en-US" dirty="0" smtClean="0"/>
              <a:t>Specifically</a:t>
            </a:r>
            <a:r>
              <a:rPr lang="en-US" baseline="0" dirty="0" smtClean="0"/>
              <a:t> we are going to talk about Windows Azure Queuing technologies.  I say technologies, because there are two different options for you: Windows Azure Storage Queues and Windows Azure Service Bus Queues.  We’ll talk a little about each option, then delve into why there are two of them, and finally we’ll walk through their differences.  From time to time I’ll break out into a demo just so that you aren’t bored out of your minds.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5</a:t>
            </a:fld>
            <a:endParaRPr lang="en-US"/>
          </a:p>
        </p:txBody>
      </p:sp>
    </p:spTree>
    <p:extLst>
      <p:ext uri="{BB962C8B-B14F-4D97-AF65-F5344CB8AC3E}">
        <p14:creationId xmlns:p14="http://schemas.microsoft.com/office/powerpoint/2010/main" val="2927111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When it was the only one.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Offload work</a:t>
            </a:r>
          </a:p>
          <a:p>
            <a:r>
              <a:rPr lang="en-US" b="1" dirty="0" smtClean="0"/>
              <a:t>Direct communication issues.</a:t>
            </a:r>
          </a:p>
          <a:p>
            <a:endParaRPr lang="en-US" b="1" dirty="0" smtClean="0"/>
          </a:p>
          <a:p>
            <a:r>
              <a:rPr lang="en-US" dirty="0" smtClean="0"/>
              <a:t>When Windows Azure came out several years ago now we had</a:t>
            </a:r>
            <a:r>
              <a:rPr lang="en-US" baseline="0" dirty="0" smtClean="0"/>
              <a:t> the Windows Azure Storage Queues.  Back then people just called them Azure Queues because it was the only option in the cloud.  Their main purpose in life was to help decouple direct communication between machines running within an Azure application.  One or more producers could write to a queue and one or more receivers could pull them to do work.  It also reduced the need for machines that had transient lifetimes to be overly aware of specific machines they needed to talk to.  This type of decoupling helps make systems highly scalable and highly available.  </a:t>
            </a:r>
          </a:p>
          <a:p>
            <a:endParaRPr lang="en-US" baseline="0" dirty="0" smtClean="0"/>
          </a:p>
          <a:p>
            <a:r>
              <a:rPr lang="en-US" baseline="0" dirty="0" smtClean="0"/>
              <a:t>Beyond just instance communications queues are designed to offload long running work to other systems, freeing up other resources.  For example, web sites submitting long running operations to a queue and returning to the user so that the web site can scale well and give a good user experience.  </a:t>
            </a:r>
          </a:p>
          <a:p>
            <a:endParaRPr lang="en-US" baseline="0" dirty="0" smtClean="0"/>
          </a:p>
        </p:txBody>
      </p:sp>
      <p:sp>
        <p:nvSpPr>
          <p:cNvPr id="4" name="Slide Number Placeholder 3"/>
          <p:cNvSpPr>
            <a:spLocks noGrp="1"/>
          </p:cNvSpPr>
          <p:nvPr>
            <p:ph type="sldNum" sz="quarter" idx="10"/>
          </p:nvPr>
        </p:nvSpPr>
        <p:spPr/>
        <p:txBody>
          <a:bodyPr/>
          <a:lstStyle/>
          <a:p>
            <a:fld id="{0F933865-B5FA-43DA-850A-69B098CCDE9E}" type="slidenum">
              <a:rPr lang="en-US" smtClean="0"/>
              <a:t>6</a:t>
            </a:fld>
            <a:endParaRPr lang="en-US"/>
          </a:p>
        </p:txBody>
      </p:sp>
    </p:spTree>
    <p:extLst>
      <p:ext uri="{BB962C8B-B14F-4D97-AF65-F5344CB8AC3E}">
        <p14:creationId xmlns:p14="http://schemas.microsoft.com/office/powerpoint/2010/main" val="1347301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a:t>
            </a:r>
            <a:r>
              <a:rPr lang="en-US" baseline="0" dirty="0" smtClean="0"/>
              <a:t> the Windows Azure Storage Queue.</a:t>
            </a:r>
          </a:p>
          <a:p>
            <a:r>
              <a:rPr lang="en-US" baseline="0" dirty="0" smtClean="0"/>
              <a:t>Simple creating a queue, adding to it and getting a message out.</a:t>
            </a:r>
          </a:p>
          <a:p>
            <a:endParaRPr lang="en-US" baseline="0" dirty="0" smtClean="0"/>
          </a:p>
          <a:p>
            <a:r>
              <a:rPr lang="en-US" baseline="0" dirty="0" smtClean="0"/>
              <a:t>I left out how to create a Windows Azure subscription, as well as how to create a storage account.  If you want to learn more about those check out:</a:t>
            </a:r>
          </a:p>
          <a:p>
            <a:r>
              <a:rPr lang="en-US" baseline="0" dirty="0" smtClean="0"/>
              <a:t>Windows Azure Subscription: http://www.windowsazure.com/en-us/pricing/free-trial/ </a:t>
            </a:r>
          </a:p>
          <a:p>
            <a:r>
              <a:rPr lang="en-US" baseline="0" dirty="0" smtClean="0"/>
              <a:t>Windows Azure Storage Account: http://msdn.microsoft.com/en-us/library/windowsazure/gg433066.aspx </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7</a:t>
            </a:fld>
            <a:endParaRPr lang="en-US"/>
          </a:p>
        </p:txBody>
      </p:sp>
    </p:spTree>
    <p:extLst>
      <p:ext uri="{BB962C8B-B14F-4D97-AF65-F5344CB8AC3E}">
        <p14:creationId xmlns:p14="http://schemas.microsoft.com/office/powerpoint/2010/main" val="4250729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talk just a bit about </a:t>
            </a:r>
            <a:r>
              <a:rPr lang="en-US" dirty="0" err="1" smtClean="0"/>
              <a:t>idempotence</a:t>
            </a:r>
            <a:r>
              <a:rPr lang="en-US" dirty="0" smtClean="0"/>
              <a:t>.</a:t>
            </a:r>
            <a:r>
              <a:rPr lang="en-US" baseline="0" dirty="0" smtClean="0"/>
              <a:t>  The term idempotent is an indication that no matter how many times an operation occurs it has the same outcome.  Think about the scenario where you process an image file into a thumbnail.  You pick up the file, you resize it in memory and you save it.  As long as the same filename/location is used each time you save the thumbnail you can run that as many times as you want, and you only have a single thumbnail.  Or think to my demo where I used an idempotent snippet of code to create my queue.  No matter how many times I ran that code, there would still only be one queue.</a:t>
            </a:r>
          </a:p>
          <a:p>
            <a:endParaRPr lang="en-US" baseline="0" dirty="0" smtClean="0"/>
          </a:p>
          <a:p>
            <a:r>
              <a:rPr lang="en-US" baseline="0" dirty="0" smtClean="0"/>
              <a:t>Now let’s think a bit about what happens if a message is being processed and something happens that causes the message to not be complete (either within the timeframe allotted in the lease, or if a machine has a hardware failure).</a:t>
            </a:r>
          </a:p>
          <a:p>
            <a:endParaRPr lang="en-US" baseline="0" dirty="0" smtClean="0"/>
          </a:p>
          <a:p>
            <a:r>
              <a:rPr lang="en-US" baseline="0" dirty="0" smtClean="0"/>
              <a:t>As messages come into the system they are queued up.  Consumers on the other side are pulling from the queue.  If one of them has a failure or the process time goes over the allotted lease time then the message will become visible again on the queue and another machine may pick it up.  This is called “At least once delivery”.  It means that unless you plan for this situation your code could process a message multiple times.  This is where you need to think about making your processing idempotent, or calculating a way to deal with duplicate messages (either by shunting them off to a human for review or by having compensating transaction to roll what you have done back, or know where to pick up where the other left off).</a:t>
            </a:r>
          </a:p>
          <a:p>
            <a:endParaRPr lang="en-US" baseline="0" dirty="0" smtClean="0"/>
          </a:p>
          <a:p>
            <a:r>
              <a:rPr lang="en-US" baseline="0" dirty="0" smtClean="0"/>
              <a:t>Windows Azure Storage Queues have “at least once delivery”, and that’s your only option so your design will definitely have to take that into consideration.</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8</a:t>
            </a:fld>
            <a:endParaRPr lang="en-US"/>
          </a:p>
        </p:txBody>
      </p:sp>
    </p:spTree>
    <p:extLst>
      <p:ext uri="{BB962C8B-B14F-4D97-AF65-F5344CB8AC3E}">
        <p14:creationId xmlns:p14="http://schemas.microsoft.com/office/powerpoint/2010/main" val="1009373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Then</a:t>
            </a:r>
            <a:r>
              <a:rPr lang="en-US" b="1" baseline="0" dirty="0" smtClean="0"/>
              <a:t> comes the SB Queues</a:t>
            </a:r>
          </a:p>
          <a:p>
            <a:r>
              <a:rPr lang="en-US" b="1" baseline="0" dirty="0" smtClean="0"/>
              <a:t>Wait? Wasn’t Service Bus ….</a:t>
            </a:r>
          </a:p>
          <a:p>
            <a:endParaRPr lang="en-US" b="1" dirty="0" smtClean="0"/>
          </a:p>
          <a:p>
            <a:r>
              <a:rPr lang="en-US" dirty="0" smtClean="0"/>
              <a:t>In May of 2011 Microsoft released a CTP of Windows Azure Service Bus Queues (then referred to as Windows Azure </a:t>
            </a:r>
            <a:r>
              <a:rPr lang="en-US" dirty="0" err="1" smtClean="0"/>
              <a:t>AppFabric</a:t>
            </a:r>
            <a:r>
              <a:rPr lang="en-US" dirty="0" smtClean="0"/>
              <a:t> Service</a:t>
            </a:r>
            <a:r>
              <a:rPr lang="en-US" baseline="0" dirty="0" smtClean="0"/>
              <a:t> Bus Queues) and then released the bits for general availability later that year in September.  The Service Bus Queues brought more functionality to the table (no, not Windows Azure Storage Tables) than the Storage Queues, but the two technologies differ enough that it’s not an overall one is better than the other in all cases.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a:t>
            </a:r>
            <a:r>
              <a:rPr lang="en-US" baseline="0" dirty="0" smtClean="0"/>
              <a:t> might be thinking, hold on here, isn’t the Windows Azure Service Bus that technology that lets me register a service endpoint and then everyone can come hit that endpoint without the need for either me or my customers to punch holes in our firewalls?  Well, yeah, that’s the original incarnation of the Service Bus and is now what they refer to as the Windows Azure Service Bus Relay.  That still exists and is one of the reasons why a queuing mechanism grew out of the Service Bus stack. </a:t>
            </a:r>
            <a:endParaRPr lang="en-US" dirty="0" smtClean="0"/>
          </a:p>
          <a:p>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John Ward– Used under Creative Commons, Non-commercial, Share Alike license - http://www.flickr.com/photos/25653307@N03/2783822822/in/photostream/</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9</a:t>
            </a:fld>
            <a:endParaRPr lang="en-US"/>
          </a:p>
        </p:txBody>
      </p:sp>
    </p:spTree>
    <p:extLst>
      <p:ext uri="{BB962C8B-B14F-4D97-AF65-F5344CB8AC3E}">
        <p14:creationId xmlns:p14="http://schemas.microsoft.com/office/powerpoint/2010/main" val="24940060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talk about what a traditional “Service Bus” is, outside the scope of the Microsoft version.  Of course, you’re bound to get a lot of different answers to this definition, but according to the great</a:t>
            </a:r>
            <a:r>
              <a:rPr lang="en-US" baseline="0" dirty="0" smtClean="0"/>
              <a:t> tome of all knowledge (Wikipedia) the diagram above is a good representation of an Enterprise Service Bus.  A Service Bus is really a decoupling mechanism so that various systems can raise or publish events and the events are then placed on the Service Bus.  The Service Bus then routes the events to other systems that care about that event.  The consumer either subscribe to the events on their own, or there is configuration to route the messages to the correct place in the integration layer.  </a:t>
            </a:r>
          </a:p>
          <a:p>
            <a:endParaRPr lang="en-US" baseline="0" dirty="0" smtClean="0"/>
          </a:p>
          <a:p>
            <a:r>
              <a:rPr lang="en-US" baseline="0" dirty="0" smtClean="0"/>
              <a:t>Now, the Windows Azure Service Bus Relay can be used to send messages, or even do direct tunneling, but it’s pretty much a relay only.  Each consumer has to be aware of the service they are publishing to.  In my opinion the Service Bus Relay is more like service endpoint hosting and registration and less like an actual bus.  I’m sure someone might argue that with me, but that’s why it’s my opinion.</a:t>
            </a:r>
            <a:endParaRPr lang="en-US" dirty="0" smtClean="0"/>
          </a:p>
          <a:p>
            <a:endParaRPr lang="en-US" dirty="0" smtClean="0"/>
          </a:p>
          <a:p>
            <a:endParaRPr lang="en-US" dirty="0" smtClean="0"/>
          </a:p>
          <a:p>
            <a:r>
              <a:rPr lang="en-US" dirty="0" smtClean="0"/>
              <a:t>Image: Axel </a:t>
            </a:r>
            <a:r>
              <a:rPr lang="en-US" dirty="0" err="1" smtClean="0"/>
              <a:t>Angeli</a:t>
            </a:r>
            <a:r>
              <a:rPr lang="en-US" dirty="0" smtClean="0"/>
              <a:t> – Used under Creative Commons Attribution</a:t>
            </a:r>
            <a:r>
              <a:rPr lang="en-US" baseline="0" dirty="0" smtClean="0"/>
              <a:t> 3.0 </a:t>
            </a:r>
            <a:r>
              <a:rPr lang="en-US" baseline="0" dirty="0" err="1" smtClean="0"/>
              <a:t>Unported</a:t>
            </a:r>
            <a:r>
              <a:rPr lang="en-US" baseline="0" dirty="0" smtClean="0"/>
              <a:t> license. http://en.wikipedia.org/wiki/File:ESB.png </a:t>
            </a:r>
            <a:endParaRPr lang="en-US" dirty="0"/>
          </a:p>
        </p:txBody>
      </p:sp>
      <p:sp>
        <p:nvSpPr>
          <p:cNvPr id="4" name="Slide Number Placeholder 3"/>
          <p:cNvSpPr>
            <a:spLocks noGrp="1"/>
          </p:cNvSpPr>
          <p:nvPr>
            <p:ph type="sldNum" sz="quarter" idx="10"/>
          </p:nvPr>
        </p:nvSpPr>
        <p:spPr/>
        <p:txBody>
          <a:bodyPr/>
          <a:lstStyle/>
          <a:p>
            <a:fld id="{0F933865-B5FA-43DA-850A-69B098CCDE9E}" type="slidenum">
              <a:rPr lang="en-US" smtClean="0"/>
              <a:t>10</a:t>
            </a:fld>
            <a:endParaRPr lang="en-US"/>
          </a:p>
        </p:txBody>
      </p:sp>
    </p:spTree>
    <p:extLst>
      <p:ext uri="{BB962C8B-B14F-4D97-AF65-F5344CB8AC3E}">
        <p14:creationId xmlns:p14="http://schemas.microsoft.com/office/powerpoint/2010/main" val="2628272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creativecommons.org/choose/mvwood.com" TargetMode="External"/><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creativecommons.org/licenses/by-sa/3.0/"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upload.wikimedia.org/wikipedia/commons/8/80/ESB.png"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hyperlink" Target="http://www.xkcdefg.com/?id=24"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828800"/>
            <a:ext cx="2748492"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07446" y="3087469"/>
            <a:ext cx="8077200" cy="646331"/>
          </a:xfrm>
          <a:prstGeom prst="rect">
            <a:avLst/>
          </a:prstGeom>
          <a:noFill/>
        </p:spPr>
        <p:txBody>
          <a:bodyPr wrap="square" rtlCol="0">
            <a:spAutoFit/>
          </a:bodyPr>
          <a:lstStyle/>
          <a:p>
            <a:pPr algn="ctr"/>
            <a:r>
              <a:rPr lang="en-US" dirty="0"/>
              <a:t>A Queue By Another Name by </a:t>
            </a:r>
            <a:r>
              <a:rPr lang="en-US" dirty="0">
                <a:hlinkClick r:id="rId3" action="ppaction://hlinkfile"/>
              </a:rPr>
              <a:t>Mike Wood</a:t>
            </a:r>
            <a:r>
              <a:rPr lang="en-US" dirty="0"/>
              <a:t> is licensed under a </a:t>
            </a:r>
            <a:r>
              <a:rPr lang="en-US" dirty="0">
                <a:hlinkClick r:id="rId4"/>
              </a:rPr>
              <a:t>Creative Commons Attribution-</a:t>
            </a:r>
            <a:r>
              <a:rPr lang="en-US" dirty="0" err="1">
                <a:hlinkClick r:id="rId4"/>
              </a:rPr>
              <a:t>ShareAlike</a:t>
            </a:r>
            <a:r>
              <a:rPr lang="en-US" dirty="0">
                <a:hlinkClick r:id="rId4"/>
              </a:rPr>
              <a:t> 3.0 </a:t>
            </a:r>
            <a:r>
              <a:rPr lang="en-US" dirty="0" err="1">
                <a:hlinkClick r:id="rId4"/>
              </a:rPr>
              <a:t>Unported</a:t>
            </a:r>
            <a:r>
              <a:rPr lang="en-US" dirty="0">
                <a:hlinkClick r:id="rId4"/>
              </a:rPr>
              <a:t> License</a:t>
            </a:r>
            <a:endParaRPr lang="en-US" dirty="0"/>
          </a:p>
        </p:txBody>
      </p:sp>
    </p:spTree>
    <p:extLst>
      <p:ext uri="{BB962C8B-B14F-4D97-AF65-F5344CB8AC3E}">
        <p14:creationId xmlns:p14="http://schemas.microsoft.com/office/powerpoint/2010/main" val="37030298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le:ESB.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0"/>
            <a:ext cx="8011668" cy="6400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6183" y="6581001"/>
            <a:ext cx="1404359" cy="276999"/>
          </a:xfrm>
          <a:prstGeom prst="rect">
            <a:avLst/>
          </a:prstGeom>
          <a:noFill/>
        </p:spPr>
        <p:txBody>
          <a:bodyPr wrap="none" rtlCol="0">
            <a:spAutoFit/>
          </a:bodyPr>
          <a:lstStyle/>
          <a:p>
            <a:r>
              <a:rPr lang="en-US" sz="1200" dirty="0"/>
              <a:t>Image: Axel </a:t>
            </a:r>
            <a:r>
              <a:rPr lang="en-US" sz="1200" dirty="0" err="1"/>
              <a:t>Angeli</a:t>
            </a:r>
            <a:r>
              <a:rPr lang="en-US" sz="1200" dirty="0"/>
              <a:t>  </a:t>
            </a:r>
          </a:p>
        </p:txBody>
      </p:sp>
    </p:spTree>
    <p:extLst>
      <p:ext uri="{BB962C8B-B14F-4D97-AF65-F5344CB8AC3E}">
        <p14:creationId xmlns:p14="http://schemas.microsoft.com/office/powerpoint/2010/main" val="15928675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Bracket 2"/>
          <p:cNvSpPr/>
          <p:nvPr/>
        </p:nvSpPr>
        <p:spPr>
          <a:xfrm rot="16200000">
            <a:off x="7486650" y="4438650"/>
            <a:ext cx="419100" cy="1828800"/>
          </a:xfrm>
          <a:prstGeom prst="rightBracket">
            <a:avLst>
              <a:gd name="adj" fmla="val 49892"/>
            </a:avLst>
          </a:prstGeom>
          <a:ln cap="rnd" cmpd="sng">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 name="Right Bracket 3"/>
          <p:cNvSpPr/>
          <p:nvPr/>
        </p:nvSpPr>
        <p:spPr>
          <a:xfrm rot="16200000">
            <a:off x="1543050" y="4438650"/>
            <a:ext cx="419100" cy="1828800"/>
          </a:xfrm>
          <a:prstGeom prst="rightBracket">
            <a:avLst>
              <a:gd name="adj" fmla="val 49892"/>
            </a:avLst>
          </a:prstGeom>
          <a:ln cap="rnd" cmpd="sng">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Rounded Rectangle 4"/>
          <p:cNvSpPr/>
          <p:nvPr/>
        </p:nvSpPr>
        <p:spPr>
          <a:xfrm>
            <a:off x="1447800" y="228600"/>
            <a:ext cx="7391400" cy="1752600"/>
          </a:xfrm>
          <a:prstGeom prst="roundRect">
            <a:avLst>
              <a:gd name="adj" fmla="val 8717"/>
            </a:avLst>
          </a:prstGeom>
          <a:ln/>
        </p:spPr>
        <p:style>
          <a:lnRef idx="1">
            <a:schemeClr val="accent3"/>
          </a:lnRef>
          <a:fillRef idx="2">
            <a:schemeClr val="accent3"/>
          </a:fillRef>
          <a:effectRef idx="1">
            <a:schemeClr val="accent3"/>
          </a:effectRef>
          <a:fontRef idx="minor">
            <a:schemeClr val="dk1"/>
          </a:fontRef>
        </p:style>
        <p:txBody>
          <a:bodyPr rtlCol="0" anchor="b"/>
          <a:lstStyle/>
          <a:p>
            <a:pPr algn="r"/>
            <a:r>
              <a:rPr lang="en-US" sz="2400" b="1" dirty="0" smtClean="0">
                <a:solidFill>
                  <a:schemeClr val="tx1"/>
                </a:solidFill>
              </a:rPr>
              <a:t>Service Bus Relay Messaging</a:t>
            </a:r>
            <a:endParaRPr lang="en-US" sz="2400" b="1" dirty="0">
              <a:solidFill>
                <a:schemeClr val="tx1"/>
              </a:solidFill>
            </a:endParaRPr>
          </a:p>
        </p:txBody>
      </p:sp>
      <p:grpSp>
        <p:nvGrpSpPr>
          <p:cNvPr id="6" name="Group 32"/>
          <p:cNvGrpSpPr/>
          <p:nvPr/>
        </p:nvGrpSpPr>
        <p:grpSpPr>
          <a:xfrm>
            <a:off x="3895246" y="685800"/>
            <a:ext cx="1819754" cy="838200"/>
            <a:chOff x="2858060" y="1905000"/>
            <a:chExt cx="2276954" cy="1119629"/>
          </a:xfrm>
        </p:grpSpPr>
        <p:sp>
          <p:nvSpPr>
            <p:cNvPr id="7" name="Oval 97"/>
            <p:cNvSpPr>
              <a:spLocks noChangeArrowheads="1"/>
            </p:cNvSpPr>
            <p:nvPr/>
          </p:nvSpPr>
          <p:spPr bwMode="auto">
            <a:xfrm>
              <a:off x="3886200" y="1905000"/>
              <a:ext cx="296620" cy="290115"/>
            </a:xfrm>
            <a:prstGeom prst="ellipse">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Oval 96"/>
            <p:cNvSpPr>
              <a:spLocks noChangeArrowheads="1"/>
            </p:cNvSpPr>
            <p:nvPr/>
          </p:nvSpPr>
          <p:spPr bwMode="auto">
            <a:xfrm>
              <a:off x="3221312" y="2294685"/>
              <a:ext cx="296620" cy="289399"/>
            </a:xfrm>
            <a:prstGeom prst="ellipse">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0" tIns="0" rIns="0" bIns="0" numCol="1" anchor="t" anchorCtr="0" compatLnSpc="1">
              <a:prstTxWarp prst="textNoShape">
                <a:avLst/>
              </a:prstTxWarp>
            </a:bodyPr>
            <a:lstStyle/>
            <a:p>
              <a:endParaRPr lang="en-US" dirty="0"/>
            </a:p>
          </p:txBody>
        </p:sp>
        <p:sp>
          <p:nvSpPr>
            <p:cNvPr id="9" name="Oval 95"/>
            <p:cNvSpPr>
              <a:spLocks noChangeArrowheads="1"/>
            </p:cNvSpPr>
            <p:nvPr/>
          </p:nvSpPr>
          <p:spPr bwMode="auto">
            <a:xfrm>
              <a:off x="4495919" y="2294685"/>
              <a:ext cx="296620" cy="289399"/>
            </a:xfrm>
            <a:prstGeom prst="ellipse">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10" name="Oval 94"/>
            <p:cNvSpPr>
              <a:spLocks noChangeArrowheads="1"/>
            </p:cNvSpPr>
            <p:nvPr/>
          </p:nvSpPr>
          <p:spPr bwMode="auto">
            <a:xfrm>
              <a:off x="4838394" y="2735230"/>
              <a:ext cx="296620" cy="289399"/>
            </a:xfrm>
            <a:prstGeom prst="ellipse">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11" name="Oval 93"/>
            <p:cNvSpPr>
              <a:spLocks noChangeArrowheads="1"/>
            </p:cNvSpPr>
            <p:nvPr/>
          </p:nvSpPr>
          <p:spPr bwMode="auto">
            <a:xfrm>
              <a:off x="4177805" y="2735230"/>
              <a:ext cx="296620" cy="289399"/>
            </a:xfrm>
            <a:prstGeom prst="ellipse">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12" name="Oval 92"/>
            <p:cNvSpPr>
              <a:spLocks noChangeArrowheads="1"/>
            </p:cNvSpPr>
            <p:nvPr/>
          </p:nvSpPr>
          <p:spPr bwMode="auto">
            <a:xfrm>
              <a:off x="3517932" y="2735230"/>
              <a:ext cx="296620" cy="289399"/>
            </a:xfrm>
            <a:prstGeom prst="ellipse">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13" name="Oval 91"/>
            <p:cNvSpPr>
              <a:spLocks noChangeArrowheads="1"/>
            </p:cNvSpPr>
            <p:nvPr/>
          </p:nvSpPr>
          <p:spPr bwMode="auto">
            <a:xfrm>
              <a:off x="2858060" y="2735230"/>
              <a:ext cx="296620" cy="289399"/>
            </a:xfrm>
            <a:prstGeom prst="ellipse">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14" name="AutoShape 90"/>
            <p:cNvSpPr>
              <a:spLocks noChangeShapeType="1"/>
            </p:cNvSpPr>
            <p:nvPr/>
          </p:nvSpPr>
          <p:spPr bwMode="auto">
            <a:xfrm flipH="1">
              <a:off x="3474227" y="2050415"/>
              <a:ext cx="394061" cy="268625"/>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AutoShape 89"/>
            <p:cNvSpPr>
              <a:spLocks noChangeShapeType="1"/>
            </p:cNvSpPr>
            <p:nvPr/>
          </p:nvSpPr>
          <p:spPr bwMode="auto">
            <a:xfrm>
              <a:off x="4200732" y="2050415"/>
              <a:ext cx="338892" cy="268625"/>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AutoShape 88"/>
            <p:cNvSpPr>
              <a:spLocks noChangeShapeType="1"/>
            </p:cNvSpPr>
            <p:nvPr/>
          </p:nvSpPr>
          <p:spPr bwMode="auto">
            <a:xfrm flipH="1">
              <a:off x="4430720" y="2559729"/>
              <a:ext cx="108904" cy="199857"/>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AutoShape 87"/>
            <p:cNvSpPr>
              <a:spLocks noChangeShapeType="1"/>
            </p:cNvSpPr>
            <p:nvPr/>
          </p:nvSpPr>
          <p:spPr bwMode="auto">
            <a:xfrm>
              <a:off x="4748835" y="2559729"/>
              <a:ext cx="133264" cy="199857"/>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AutoShape 86"/>
            <p:cNvSpPr>
              <a:spLocks noChangeShapeType="1"/>
            </p:cNvSpPr>
            <p:nvPr/>
          </p:nvSpPr>
          <p:spPr bwMode="auto">
            <a:xfrm>
              <a:off x="3474227" y="2559729"/>
              <a:ext cx="87410" cy="199857"/>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AutoShape 85"/>
            <p:cNvSpPr>
              <a:spLocks noChangeShapeType="1"/>
            </p:cNvSpPr>
            <p:nvPr/>
          </p:nvSpPr>
          <p:spPr bwMode="auto">
            <a:xfrm flipH="1">
              <a:off x="3110975" y="2559729"/>
              <a:ext cx="154042" cy="199857"/>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 name="AutoShape 77"/>
          <p:cNvSpPr>
            <a:spLocks noChangeArrowheads="1"/>
          </p:cNvSpPr>
          <p:nvPr/>
        </p:nvSpPr>
        <p:spPr bwMode="auto">
          <a:xfrm>
            <a:off x="990600" y="5248218"/>
            <a:ext cx="1484698" cy="847782"/>
          </a:xfrm>
          <a:prstGeom prst="roundRect">
            <a:avLst>
              <a:gd name="adj" fmla="val 16667"/>
            </a:avLst>
          </a:prstGeom>
          <a:ln>
            <a:headEnd/>
            <a:tailEn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Sender</a:t>
            </a:r>
            <a:endParaRPr kumimoji="0" lang="en-US" sz="2400" b="1" i="0" u="none" strike="noStrike" cap="none" normalizeH="0" baseline="0" dirty="0" smtClean="0">
              <a:ln>
                <a:noFill/>
              </a:ln>
              <a:solidFill>
                <a:schemeClr val="bg1"/>
              </a:solidFill>
              <a:effectLst/>
              <a:latin typeface="Arial" pitchFamily="34" charset="0"/>
              <a:cs typeface="Arial" pitchFamily="34" charset="0"/>
            </a:endParaRPr>
          </a:p>
        </p:txBody>
      </p:sp>
      <p:sp>
        <p:nvSpPr>
          <p:cNvPr id="21" name="AutoShape 77"/>
          <p:cNvSpPr>
            <a:spLocks noChangeArrowheads="1"/>
          </p:cNvSpPr>
          <p:nvPr/>
        </p:nvSpPr>
        <p:spPr bwMode="auto">
          <a:xfrm>
            <a:off x="6973502" y="5248218"/>
            <a:ext cx="1484698" cy="847782"/>
          </a:xfrm>
          <a:prstGeom prst="roundRect">
            <a:avLst>
              <a:gd name="adj" fmla="val 16667"/>
            </a:avLst>
          </a:prstGeom>
          <a:ln>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Receiver</a:t>
            </a:r>
            <a:endParaRPr kumimoji="0" lang="en-US" sz="2400" b="1" i="0" u="none" strike="noStrike" cap="none" normalizeH="0" baseline="0" dirty="0" smtClean="0">
              <a:ln>
                <a:noFill/>
              </a:ln>
              <a:solidFill>
                <a:schemeClr val="bg1"/>
              </a:solidFill>
              <a:effectLst/>
              <a:latin typeface="Arial" pitchFamily="34" charset="0"/>
              <a:cs typeface="Arial" pitchFamily="34" charset="0"/>
            </a:endParaRPr>
          </a:p>
        </p:txBody>
      </p:sp>
      <p:sp>
        <p:nvSpPr>
          <p:cNvPr id="22" name="Content Placeholder 2"/>
          <p:cNvSpPr txBox="1">
            <a:spLocks/>
          </p:cNvSpPr>
          <p:nvPr/>
        </p:nvSpPr>
        <p:spPr>
          <a:xfrm>
            <a:off x="1752600" y="304801"/>
            <a:ext cx="6858000" cy="457200"/>
          </a:xfrm>
          <a:prstGeom prst="rect">
            <a:avLst/>
          </a:prstGeom>
          <a:noFill/>
          <a:ln>
            <a:noFill/>
          </a:ln>
        </p:spPr>
        <p:txBody>
          <a:bodyPr>
            <a:normAutofit fontScale="85000" lnSpcReduction="10000"/>
          </a:bodyPr>
          <a:lstStyle/>
          <a:p>
            <a:pPr marL="393700" lvl="0" indent="-393700" algn="ctr">
              <a:lnSpc>
                <a:spcPct val="78000"/>
              </a:lnSpc>
              <a:spcBef>
                <a:spcPct val="20000"/>
              </a:spcBef>
              <a:spcAft>
                <a:spcPts val="800"/>
              </a:spcAft>
              <a:buClr>
                <a:schemeClr val="tx1"/>
              </a:buClr>
              <a:buSzPct val="80000"/>
              <a:defRPr/>
            </a:pPr>
            <a:r>
              <a:rPr lang="en-US" sz="2400" dirty="0">
                <a:solidFill>
                  <a:schemeClr val="bg1"/>
                </a:solidFill>
              </a:rPr>
              <a:t>sb://stringreversalinc.servicebus.windows.net/processtring</a:t>
            </a:r>
            <a:endParaRPr kumimoji="0" lang="en-US" sz="2400" b="0" i="0" strike="noStrike" kern="1200" cap="none" spc="0" normalizeH="0" baseline="0" noProof="0" dirty="0">
              <a:ln>
                <a:noFill/>
              </a:ln>
              <a:solidFill>
                <a:schemeClr val="bg1"/>
              </a:solidFill>
              <a:effectLst/>
              <a:uLnTx/>
              <a:uFillTx/>
              <a:latin typeface="+mn-lt"/>
              <a:ea typeface="+mn-ea"/>
              <a:cs typeface="+mn-cs"/>
            </a:endParaRPr>
          </a:p>
        </p:txBody>
      </p:sp>
      <p:sp>
        <p:nvSpPr>
          <p:cNvPr id="23" name="Rounded Rectangle 22"/>
          <p:cNvSpPr/>
          <p:nvPr/>
        </p:nvSpPr>
        <p:spPr>
          <a:xfrm>
            <a:off x="14478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24" name="Rounded Rectangle 23"/>
          <p:cNvSpPr/>
          <p:nvPr/>
        </p:nvSpPr>
        <p:spPr>
          <a:xfrm>
            <a:off x="19812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25" name="Rounded Rectangle 24"/>
          <p:cNvSpPr/>
          <p:nvPr/>
        </p:nvSpPr>
        <p:spPr>
          <a:xfrm>
            <a:off x="25146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26" name="Rounded Rectangle 25"/>
          <p:cNvSpPr/>
          <p:nvPr/>
        </p:nvSpPr>
        <p:spPr>
          <a:xfrm>
            <a:off x="30480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27" name="Rounded Rectangle 26"/>
          <p:cNvSpPr/>
          <p:nvPr/>
        </p:nvSpPr>
        <p:spPr>
          <a:xfrm>
            <a:off x="35814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28" name="Rounded Rectangle 27"/>
          <p:cNvSpPr/>
          <p:nvPr/>
        </p:nvSpPr>
        <p:spPr>
          <a:xfrm>
            <a:off x="41148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29" name="Rounded Rectangle 28"/>
          <p:cNvSpPr/>
          <p:nvPr/>
        </p:nvSpPr>
        <p:spPr>
          <a:xfrm>
            <a:off x="46482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30" name="Rounded Rectangle 29"/>
          <p:cNvSpPr/>
          <p:nvPr/>
        </p:nvSpPr>
        <p:spPr>
          <a:xfrm>
            <a:off x="51816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31" name="Rounded Rectangle 30"/>
          <p:cNvSpPr/>
          <p:nvPr/>
        </p:nvSpPr>
        <p:spPr>
          <a:xfrm>
            <a:off x="57150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32" name="Rounded Rectangle 31"/>
          <p:cNvSpPr/>
          <p:nvPr/>
        </p:nvSpPr>
        <p:spPr>
          <a:xfrm>
            <a:off x="62484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33" name="Rounded Rectangle 32"/>
          <p:cNvSpPr/>
          <p:nvPr/>
        </p:nvSpPr>
        <p:spPr>
          <a:xfrm>
            <a:off x="67818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34" name="Rounded Rectangle 33"/>
          <p:cNvSpPr/>
          <p:nvPr/>
        </p:nvSpPr>
        <p:spPr>
          <a:xfrm>
            <a:off x="73152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35" name="Rounded Rectangle 34"/>
          <p:cNvSpPr/>
          <p:nvPr/>
        </p:nvSpPr>
        <p:spPr>
          <a:xfrm>
            <a:off x="78486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36" name="Rounded Rectangle 35"/>
          <p:cNvSpPr/>
          <p:nvPr/>
        </p:nvSpPr>
        <p:spPr>
          <a:xfrm>
            <a:off x="8382000" y="2008629"/>
            <a:ext cx="457200" cy="381000"/>
          </a:xfrm>
          <a:prstGeom prst="roundRect">
            <a:avLst>
              <a:gd name="adj" fmla="val 16336"/>
            </a:avLst>
          </a:prstGeom>
          <a:ln/>
        </p:spPr>
        <p:style>
          <a:lnRef idx="1">
            <a:schemeClr val="accent3"/>
          </a:lnRef>
          <a:fillRef idx="2">
            <a:schemeClr val="accent3"/>
          </a:fillRef>
          <a:effectRef idx="1">
            <a:schemeClr val="accent3"/>
          </a:effectRef>
          <a:fontRef idx="minor">
            <a:schemeClr val="dk1"/>
          </a:fontRef>
        </p:style>
        <p:txBody>
          <a:bodyPr rtlCol="0" anchor="b"/>
          <a:lstStyle/>
          <a:p>
            <a:pPr algn="r"/>
            <a:endParaRPr lang="en-US" sz="2800" b="1" dirty="0">
              <a:solidFill>
                <a:schemeClr val="bg1"/>
              </a:solidFill>
            </a:endParaRPr>
          </a:p>
        </p:txBody>
      </p:sp>
      <p:sp>
        <p:nvSpPr>
          <p:cNvPr id="37" name="Left Brace 36"/>
          <p:cNvSpPr/>
          <p:nvPr/>
        </p:nvSpPr>
        <p:spPr>
          <a:xfrm>
            <a:off x="1066800" y="304800"/>
            <a:ext cx="228600" cy="1600200"/>
          </a:xfrm>
          <a:prstGeom prst="leftBrace">
            <a:avLst/>
          </a:prstGeom>
          <a:ln w="38100" cmpd="sng">
            <a:prstDash val="solid"/>
          </a:ln>
        </p:spPr>
        <p:style>
          <a:lnRef idx="2">
            <a:schemeClr val="accent3"/>
          </a:lnRef>
          <a:fillRef idx="0">
            <a:schemeClr val="accent3"/>
          </a:fillRef>
          <a:effectRef idx="1">
            <a:schemeClr val="accent3"/>
          </a:effectRef>
          <a:fontRef idx="minor">
            <a:schemeClr val="tx1"/>
          </a:fontRef>
        </p:style>
        <p:txBody>
          <a:bodyPr rtlCol="0" anchor="ctr"/>
          <a:lstStyle/>
          <a:p>
            <a:pPr algn="ctr"/>
            <a:endParaRPr lang="en-US"/>
          </a:p>
        </p:txBody>
      </p:sp>
      <p:sp>
        <p:nvSpPr>
          <p:cNvPr id="38" name="Left Brace 37"/>
          <p:cNvSpPr/>
          <p:nvPr/>
        </p:nvSpPr>
        <p:spPr>
          <a:xfrm>
            <a:off x="1066800" y="2008629"/>
            <a:ext cx="228600" cy="381000"/>
          </a:xfrm>
          <a:prstGeom prst="leftBrace">
            <a:avLst/>
          </a:prstGeom>
          <a:ln w="38100" cmpd="sng">
            <a:prstDash val="solid"/>
          </a:ln>
        </p:spPr>
        <p:style>
          <a:lnRef idx="2">
            <a:schemeClr val="accent3"/>
          </a:lnRef>
          <a:fillRef idx="0">
            <a:schemeClr val="accent3"/>
          </a:fillRef>
          <a:effectRef idx="1">
            <a:schemeClr val="accent3"/>
          </a:effectRef>
          <a:fontRef idx="minor">
            <a:schemeClr val="tx1"/>
          </a:fontRef>
        </p:style>
        <p:txBody>
          <a:bodyPr rtlCol="0" anchor="ctr"/>
          <a:lstStyle/>
          <a:p>
            <a:pPr algn="ctr"/>
            <a:endParaRPr lang="en-US"/>
          </a:p>
        </p:txBody>
      </p:sp>
      <p:sp>
        <p:nvSpPr>
          <p:cNvPr id="39" name="TextBox 38"/>
          <p:cNvSpPr txBox="1"/>
          <p:nvPr/>
        </p:nvSpPr>
        <p:spPr>
          <a:xfrm>
            <a:off x="258013" y="533400"/>
            <a:ext cx="884987" cy="1077218"/>
          </a:xfrm>
          <a:prstGeom prst="rect">
            <a:avLst/>
          </a:prstGeom>
          <a:noFill/>
        </p:spPr>
        <p:txBody>
          <a:bodyPr wrap="none" rtlCol="0">
            <a:spAutoFit/>
          </a:bodyPr>
          <a:lstStyle/>
          <a:p>
            <a:pPr algn="ctr"/>
            <a:r>
              <a:rPr lang="en-US" sz="1600" dirty="0" smtClean="0"/>
              <a:t>Backend</a:t>
            </a:r>
            <a:br>
              <a:rPr lang="en-US" sz="1600" dirty="0" smtClean="0"/>
            </a:br>
            <a:r>
              <a:rPr lang="en-US" sz="1600" dirty="0" smtClean="0"/>
              <a:t>Naming</a:t>
            </a:r>
          </a:p>
          <a:p>
            <a:pPr algn="ctr"/>
            <a:r>
              <a:rPr lang="en-US" sz="1600" dirty="0" smtClean="0"/>
              <a:t>Routing</a:t>
            </a:r>
            <a:br>
              <a:rPr lang="en-US" sz="1600" dirty="0" smtClean="0"/>
            </a:br>
            <a:r>
              <a:rPr lang="en-US" sz="1600" dirty="0" smtClean="0"/>
              <a:t>Fabric</a:t>
            </a:r>
            <a:endParaRPr lang="en-US" sz="1600" dirty="0"/>
          </a:p>
        </p:txBody>
      </p:sp>
      <p:sp>
        <p:nvSpPr>
          <p:cNvPr id="40" name="TextBox 39"/>
          <p:cNvSpPr txBox="1"/>
          <p:nvPr/>
        </p:nvSpPr>
        <p:spPr>
          <a:xfrm>
            <a:off x="152400" y="1881054"/>
            <a:ext cx="1069357" cy="584775"/>
          </a:xfrm>
          <a:prstGeom prst="rect">
            <a:avLst/>
          </a:prstGeom>
          <a:noFill/>
        </p:spPr>
        <p:txBody>
          <a:bodyPr wrap="square" rtlCol="0">
            <a:spAutoFit/>
          </a:bodyPr>
          <a:lstStyle/>
          <a:p>
            <a:pPr algn="ctr"/>
            <a:r>
              <a:rPr lang="en-US" sz="1600" dirty="0" smtClean="0"/>
              <a:t>Frontend </a:t>
            </a:r>
            <a:br>
              <a:rPr lang="en-US" sz="1600" dirty="0" smtClean="0"/>
            </a:br>
            <a:r>
              <a:rPr lang="en-US" sz="1600" dirty="0" smtClean="0"/>
              <a:t>Nodes</a:t>
            </a:r>
            <a:endParaRPr lang="en-US" sz="1600" dirty="0"/>
          </a:p>
        </p:txBody>
      </p:sp>
      <p:grpSp>
        <p:nvGrpSpPr>
          <p:cNvPr id="46" name="Group 71"/>
          <p:cNvGrpSpPr/>
          <p:nvPr/>
        </p:nvGrpSpPr>
        <p:grpSpPr>
          <a:xfrm>
            <a:off x="3094052" y="2057400"/>
            <a:ext cx="334948" cy="245629"/>
            <a:chOff x="4114800" y="4191000"/>
            <a:chExt cx="1143000" cy="838200"/>
          </a:xfrm>
        </p:grpSpPr>
        <p:sp>
          <p:nvSpPr>
            <p:cNvPr id="47" name="Rounded Rectangle 46"/>
            <p:cNvSpPr/>
            <p:nvPr/>
          </p:nvSpPr>
          <p:spPr bwMode="auto">
            <a:xfrm>
              <a:off x="4114800" y="4191000"/>
              <a:ext cx="1143000" cy="838200"/>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700" dirty="0" smtClean="0">
                <a:solidFill>
                  <a:srgbClr val="FFFFFF"/>
                </a:solidFill>
              </a:endParaRPr>
            </a:p>
          </p:txBody>
        </p:sp>
        <p:grpSp>
          <p:nvGrpSpPr>
            <p:cNvPr id="48" name="Group 103"/>
            <p:cNvGrpSpPr/>
            <p:nvPr/>
          </p:nvGrpSpPr>
          <p:grpSpPr>
            <a:xfrm>
              <a:off x="4439696" y="4343401"/>
              <a:ext cx="533400" cy="533400"/>
              <a:chOff x="4267200" y="4343400"/>
              <a:chExt cx="762001" cy="798007"/>
            </a:xfrm>
          </p:grpSpPr>
          <p:sp>
            <p:nvSpPr>
              <p:cNvPr id="49" name="Circular Arrow 48"/>
              <p:cNvSpPr/>
              <p:nvPr/>
            </p:nvSpPr>
            <p:spPr bwMode="auto">
              <a:xfrm>
                <a:off x="4267200" y="4343400"/>
                <a:ext cx="762000" cy="762000"/>
              </a:xfrm>
              <a:prstGeom prst="circularArrow">
                <a:avLst/>
              </a:prstGeom>
              <a:solidFill>
                <a:srgbClr val="92D050"/>
              </a:soli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700" dirty="0" smtClean="0">
                  <a:solidFill>
                    <a:srgbClr val="FFFFFF"/>
                  </a:solidFill>
                </a:endParaRPr>
              </a:p>
            </p:txBody>
          </p:sp>
          <p:sp>
            <p:nvSpPr>
              <p:cNvPr id="50" name="Circular Arrow 49"/>
              <p:cNvSpPr/>
              <p:nvPr/>
            </p:nvSpPr>
            <p:spPr bwMode="auto">
              <a:xfrm rot="10800000">
                <a:off x="4267201" y="4379407"/>
                <a:ext cx="762000" cy="762000"/>
              </a:xfrm>
              <a:prstGeom prst="circularArrow">
                <a:avLst/>
              </a:prstGeom>
              <a:solidFill>
                <a:srgbClr val="92D050"/>
              </a:soli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700" dirty="0" smtClean="0">
                  <a:solidFill>
                    <a:srgbClr val="FFFFFF"/>
                  </a:solidFill>
                </a:endParaRPr>
              </a:p>
            </p:txBody>
          </p:sp>
        </p:grpSp>
      </p:grpSp>
      <p:cxnSp>
        <p:nvCxnSpPr>
          <p:cNvPr id="52" name="Shape 93"/>
          <p:cNvCxnSpPr>
            <a:stCxn id="26" idx="2"/>
            <a:endCxn id="20" idx="0"/>
          </p:cNvCxnSpPr>
          <p:nvPr/>
        </p:nvCxnSpPr>
        <p:spPr>
          <a:xfrm flipH="1">
            <a:off x="1732949" y="2313429"/>
            <a:ext cx="1543651" cy="2858589"/>
          </a:xfrm>
          <a:prstGeom prst="straightConnector1">
            <a:avLst/>
          </a:prstGeom>
          <a:ln w="38100" cap="rnd" cmpd="sng">
            <a:solidFill>
              <a:srgbClr val="92D050"/>
            </a:solidFill>
            <a:headEnd type="oval" w="med" len="med"/>
            <a:tailEnd type="oval" w="med" len="med"/>
          </a:ln>
          <a:effectLst>
            <a:outerShdw blurRad="50800" dist="38100" dir="2700000" algn="tl" rotWithShape="0">
              <a:prstClr val="black">
                <a:alpha val="40000"/>
              </a:prstClr>
            </a:outerShdw>
          </a:effectLst>
        </p:spPr>
        <p:style>
          <a:lnRef idx="3">
            <a:schemeClr val="accent6"/>
          </a:lnRef>
          <a:fillRef idx="0">
            <a:schemeClr val="accent6"/>
          </a:fillRef>
          <a:effectRef idx="2">
            <a:schemeClr val="accent6"/>
          </a:effectRef>
          <a:fontRef idx="minor">
            <a:schemeClr val="tx1"/>
          </a:fontRef>
        </p:style>
      </p:cxnSp>
      <p:cxnSp>
        <p:nvCxnSpPr>
          <p:cNvPr id="57" name="Shape 93"/>
          <p:cNvCxnSpPr>
            <a:stCxn id="26" idx="2"/>
            <a:endCxn id="21" idx="1"/>
          </p:cNvCxnSpPr>
          <p:nvPr/>
        </p:nvCxnSpPr>
        <p:spPr>
          <a:xfrm>
            <a:off x="3276600" y="2313429"/>
            <a:ext cx="3696902" cy="3282480"/>
          </a:xfrm>
          <a:prstGeom prst="straightConnector1">
            <a:avLst/>
          </a:prstGeom>
          <a:ln w="38100" cap="rnd" cmpd="sng">
            <a:solidFill>
              <a:srgbClr val="92D050"/>
            </a:solidFill>
            <a:headEnd type="oval" w="med" len="med"/>
            <a:tailEnd type="oval" w="med" len="med"/>
          </a:ln>
          <a:effectLst>
            <a:outerShdw blurRad="50800" dist="38100" dir="2700000" algn="tl" rotWithShape="0">
              <a:prstClr val="black">
                <a:alpha val="40000"/>
              </a:prstClr>
            </a:outerShdw>
          </a:effectLst>
        </p:spPr>
        <p:style>
          <a:lnRef idx="3">
            <a:schemeClr val="accent6"/>
          </a:lnRef>
          <a:fillRef idx="0">
            <a:schemeClr val="accent6"/>
          </a:fillRef>
          <a:effectRef idx="2">
            <a:schemeClr val="accent6"/>
          </a:effectRef>
          <a:fontRef idx="minor">
            <a:schemeClr val="tx1"/>
          </a:fontRef>
        </p:style>
      </p:cxnSp>
      <p:sp>
        <p:nvSpPr>
          <p:cNvPr id="73" name="TextBox 72"/>
          <p:cNvSpPr txBox="1"/>
          <p:nvPr/>
        </p:nvSpPr>
        <p:spPr>
          <a:xfrm>
            <a:off x="-36183" y="6581001"/>
            <a:ext cx="2918363" cy="276999"/>
          </a:xfrm>
          <a:prstGeom prst="rect">
            <a:avLst/>
          </a:prstGeom>
          <a:noFill/>
        </p:spPr>
        <p:txBody>
          <a:bodyPr wrap="none" rtlCol="0">
            <a:spAutoFit/>
          </a:bodyPr>
          <a:lstStyle/>
          <a:p>
            <a:r>
              <a:rPr lang="en-US" sz="1200" dirty="0"/>
              <a:t>Image: </a:t>
            </a:r>
            <a:r>
              <a:rPr lang="en-US" sz="1200" dirty="0" smtClean="0"/>
              <a:t>Windows Azure </a:t>
            </a:r>
            <a:r>
              <a:rPr lang="en-US" sz="1200" dirty="0" err="1" smtClean="0"/>
              <a:t>Bootcamp</a:t>
            </a:r>
            <a:r>
              <a:rPr lang="en-US" sz="1200" dirty="0" smtClean="0"/>
              <a:t> Materials</a:t>
            </a:r>
            <a:endParaRPr lang="en-US" sz="1200" dirty="0"/>
          </a:p>
        </p:txBody>
      </p:sp>
    </p:spTree>
    <p:extLst>
      <p:ext uri="{BB962C8B-B14F-4D97-AF65-F5344CB8AC3E}">
        <p14:creationId xmlns:p14="http://schemas.microsoft.com/office/powerpoint/2010/main" val="15113247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383" y="228600"/>
            <a:ext cx="5675464" cy="461665"/>
          </a:xfrm>
          <a:prstGeom prst="rect">
            <a:avLst/>
          </a:prstGeom>
          <a:noFill/>
        </p:spPr>
        <p:txBody>
          <a:bodyPr wrap="none" rtlCol="0">
            <a:spAutoFit/>
          </a:bodyPr>
          <a:lstStyle/>
          <a:p>
            <a:r>
              <a:rPr lang="en-US" sz="2400" dirty="0" smtClean="0"/>
              <a:t>So, what does Service Bus Queues look like?</a:t>
            </a:r>
            <a:endParaRPr lang="en-US" sz="2400" dirty="0"/>
          </a:p>
        </p:txBody>
      </p:sp>
      <p:pic>
        <p:nvPicPr>
          <p:cNvPr id="5" name="Picture 2" descr="C:\Users\MikeWo\AppData\Local\Microsoft\Windows\Temporary Internet Files\Content.IE5\1T4HLVKN\MC90043524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3800" y="3753392"/>
            <a:ext cx="914401" cy="180920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MikeWo\AppData\Local\Microsoft\Windows\Temporary Internet Files\Content.IE5\1T4HLVKN\MC90043524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3800" y="1211505"/>
            <a:ext cx="914401" cy="1809208"/>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687071" y="2819400"/>
            <a:ext cx="48768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959" y="2950002"/>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5026" y="2940478"/>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1030" y="2934985"/>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8483" y="2950002"/>
            <a:ext cx="1103629" cy="481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3040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path" presetSubtype="0" accel="50000" decel="50000" fill="hold" nodeType="clickEffect">
                                  <p:stCondLst>
                                    <p:cond delay="0"/>
                                  </p:stCondLst>
                                  <p:childTnLst>
                                    <p:animMotion origin="layout" path="M 2.22222E-6 2.22222E-6 L 0.12153 2.22222E-6 C 0.17604 2.22222E-6 0.24305 -0.03658 0.24305 -0.06597 L 0.24305 -0.13195 " pathEditMode="relative" rAng="0" ptsTypes="FfFF">
                                      <p:cBhvr>
                                        <p:cTn id="27" dur="2000" fill="hold"/>
                                        <p:tgtEl>
                                          <p:spTgt spid="11"/>
                                        </p:tgtEl>
                                        <p:attrNameLst>
                                          <p:attrName>ppt_x</p:attrName>
                                          <p:attrName>ppt_y</p:attrName>
                                        </p:attrNameLst>
                                      </p:cBhvr>
                                      <p:rCtr x="12153" y="-6597"/>
                                    </p:animMotion>
                                  </p:childTnLst>
                                </p:cTn>
                              </p:par>
                            </p:childTnLst>
                          </p:cTn>
                        </p:par>
                      </p:childTnLst>
                    </p:cTn>
                  </p:par>
                  <p:par>
                    <p:cTn id="28" fill="hold">
                      <p:stCondLst>
                        <p:cond delay="indefinite"/>
                      </p:stCondLst>
                      <p:childTnLst>
                        <p:par>
                          <p:cTn id="29" fill="hold">
                            <p:stCondLst>
                              <p:cond delay="0"/>
                            </p:stCondLst>
                            <p:childTnLst>
                              <p:par>
                                <p:cTn id="30" presetID="50" presetClass="path" presetSubtype="0" accel="50000" decel="50000" fill="hold" nodeType="clickEffect">
                                  <p:stCondLst>
                                    <p:cond delay="0"/>
                                  </p:stCondLst>
                                  <p:childTnLst>
                                    <p:animMotion origin="layout" path="M -2.77778E-6 -2.96296E-6 L 0.18872 -2.96296E-6 C 0.27327 -2.96296E-6 0.37743 0.06898 0.37743 0.125 L 0.37743 0.25 " pathEditMode="relative" rAng="0" ptsTypes="FfFF">
                                      <p:cBhvr>
                                        <p:cTn id="31" dur="2000" fill="hold"/>
                                        <p:tgtEl>
                                          <p:spTgt spid="10"/>
                                        </p:tgtEl>
                                        <p:attrNameLst>
                                          <p:attrName>ppt_x</p:attrName>
                                          <p:attrName>ppt_y</p:attrName>
                                        </p:attrNameLst>
                                      </p:cBhvr>
                                      <p:rCtr x="18872" y="12500"/>
                                    </p:animMotion>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38450" y="1371600"/>
            <a:ext cx="3467100" cy="832105"/>
            <a:chOff x="3200400" y="1796795"/>
            <a:chExt cx="3467100" cy="832105"/>
          </a:xfrm>
        </p:grpSpPr>
        <p:pic>
          <p:nvPicPr>
            <p:cNvPr id="13" name="Picture 2" descr="http://www.microsoft.com/global/en-us/server-cloud/PublishingImages/Small-Heroes/Azure/Mini_AzureRigh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796795"/>
              <a:ext cx="3467100" cy="8321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429000" y="1951237"/>
              <a:ext cx="1752601" cy="523220"/>
            </a:xfrm>
            <a:prstGeom prst="rect">
              <a:avLst/>
            </a:prstGeom>
            <a:noFill/>
          </p:spPr>
          <p:txBody>
            <a:bodyPr wrap="square" rtlCol="0">
              <a:spAutoFit/>
            </a:bodyPr>
            <a:lstStyle/>
            <a:p>
              <a:pPr algn="ctr"/>
              <a:r>
                <a:rPr lang="en-US" sz="2800" dirty="0" smtClean="0"/>
                <a:t>Demo ….</a:t>
              </a:r>
              <a:endParaRPr lang="en-US" sz="2000" dirty="0"/>
            </a:p>
          </p:txBody>
        </p:sp>
      </p:grpSp>
      <p:sp>
        <p:nvSpPr>
          <p:cNvPr id="15" name="Rectangle 14"/>
          <p:cNvSpPr/>
          <p:nvPr/>
        </p:nvSpPr>
        <p:spPr>
          <a:xfrm>
            <a:off x="1447800" y="2622805"/>
            <a:ext cx="6248400" cy="1200329"/>
          </a:xfrm>
          <a:prstGeom prst="rect">
            <a:avLst/>
          </a:prstGeom>
        </p:spPr>
        <p:txBody>
          <a:bodyPr wrap="square">
            <a:spAutoFit/>
          </a:bodyPr>
          <a:lstStyle/>
          <a:p>
            <a:pPr algn="ctr"/>
            <a:r>
              <a:rPr lang="en-US" sz="2400" dirty="0"/>
              <a:t>The part where I attempt a technology feat more complex than the last one, which I hoped worked otherwise I’m in real trouble this time</a:t>
            </a:r>
          </a:p>
        </p:txBody>
      </p:sp>
    </p:spTree>
    <p:extLst>
      <p:ext uri="{BB962C8B-B14F-4D97-AF65-F5344CB8AC3E}">
        <p14:creationId xmlns:p14="http://schemas.microsoft.com/office/powerpoint/2010/main" val="1550730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3900" y="533400"/>
            <a:ext cx="7696201" cy="1477328"/>
          </a:xfrm>
          <a:prstGeom prst="rect">
            <a:avLst/>
          </a:prstGeom>
          <a:noFill/>
        </p:spPr>
        <p:txBody>
          <a:bodyPr wrap="square" rtlCol="0">
            <a:spAutoFit/>
          </a:bodyPr>
          <a:lstStyle/>
          <a:p>
            <a:pPr algn="ctr"/>
            <a:r>
              <a:rPr lang="en-US" dirty="0" smtClean="0"/>
              <a:t>In the event of demo failure, simply applaud and produce generous amounts of </a:t>
            </a:r>
            <a:r>
              <a:rPr lang="en-US" dirty="0" err="1" smtClean="0"/>
              <a:t>ooohhhsss</a:t>
            </a:r>
            <a:r>
              <a:rPr lang="en-US" dirty="0" smtClean="0"/>
              <a:t>, and </a:t>
            </a:r>
            <a:r>
              <a:rPr lang="en-US" dirty="0" err="1" smtClean="0"/>
              <a:t>aaaahhhs</a:t>
            </a:r>
            <a:r>
              <a:rPr lang="en-US" dirty="0" smtClean="0"/>
              <a:t>, so that others outside this room will believe everything was a blazing success.</a:t>
            </a:r>
          </a:p>
          <a:p>
            <a:pPr algn="ctr"/>
            <a:endParaRPr lang="en-US" dirty="0"/>
          </a:p>
          <a:p>
            <a:pPr algn="ctr"/>
            <a:r>
              <a:rPr lang="en-US" dirty="0" smtClean="0"/>
              <a:t>If the demo worked, apply the same reaction</a:t>
            </a:r>
            <a:endParaRPr lang="en-US" dirty="0"/>
          </a:p>
        </p:txBody>
      </p:sp>
      <p:sp>
        <p:nvSpPr>
          <p:cNvPr id="4" name="TextBox 3"/>
          <p:cNvSpPr txBox="1"/>
          <p:nvPr/>
        </p:nvSpPr>
        <p:spPr>
          <a:xfrm>
            <a:off x="-36183" y="6581001"/>
            <a:ext cx="1220527" cy="276999"/>
          </a:xfrm>
          <a:prstGeom prst="rect">
            <a:avLst/>
          </a:prstGeom>
          <a:noFill/>
        </p:spPr>
        <p:txBody>
          <a:bodyPr wrap="none" rtlCol="0">
            <a:spAutoFit/>
          </a:bodyPr>
          <a:lstStyle/>
          <a:p>
            <a:r>
              <a:rPr lang="en-US" sz="1200" dirty="0"/>
              <a:t>Image</a:t>
            </a:r>
            <a:r>
              <a:rPr lang="en-US" sz="1200" dirty="0" smtClean="0"/>
              <a:t>: Stu Willis</a:t>
            </a:r>
            <a:endParaRPr lang="en-US" sz="1200" dirty="0"/>
          </a:p>
        </p:txBody>
      </p:sp>
      <p:pic>
        <p:nvPicPr>
          <p:cNvPr id="2050" name="Picture 2" descr="http://farm4.staticflickr.com/3257/3243167027_93fc77ba2f_z.jpg?zz=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010728"/>
            <a:ext cx="6096000" cy="4400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59436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a:off x="5943600" y="2286000"/>
            <a:ext cx="1752600" cy="3124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Subscription A</a:t>
            </a:r>
            <a:endParaRPr lang="en-US" dirty="0"/>
          </a:p>
        </p:txBody>
      </p:sp>
      <p:sp>
        <p:nvSpPr>
          <p:cNvPr id="4" name="Rounded Rectangle 3"/>
          <p:cNvSpPr/>
          <p:nvPr/>
        </p:nvSpPr>
        <p:spPr>
          <a:xfrm>
            <a:off x="762000" y="1066800"/>
            <a:ext cx="533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Topic</a:t>
            </a:r>
            <a:endParaRPr lang="en-US" dirty="0"/>
          </a:p>
        </p:txBody>
      </p:sp>
      <p:pic>
        <p:nvPicPr>
          <p:cNvPr id="5" name="Picture 6"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9699" y="1168828"/>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5716" y="1168829"/>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0770" y="1172861"/>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4399" y="1168828"/>
            <a:ext cx="1103629" cy="48174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16998" y="228600"/>
            <a:ext cx="4455002" cy="461665"/>
          </a:xfrm>
          <a:prstGeom prst="rect">
            <a:avLst/>
          </a:prstGeom>
          <a:noFill/>
        </p:spPr>
        <p:txBody>
          <a:bodyPr wrap="none" rtlCol="0">
            <a:spAutoFit/>
          </a:bodyPr>
          <a:lstStyle/>
          <a:p>
            <a:r>
              <a:rPr lang="en-US" sz="2400" dirty="0" smtClean="0"/>
              <a:t>Service Bus Topics &amp; Subscriptions</a:t>
            </a:r>
            <a:endParaRPr lang="en-US" sz="2400" dirty="0"/>
          </a:p>
        </p:txBody>
      </p:sp>
      <p:pic>
        <p:nvPicPr>
          <p:cNvPr id="11" name="Picture 6"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9699" y="1168827"/>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5716" y="1168828"/>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0770" y="1172860"/>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4399" y="1168827"/>
            <a:ext cx="1103629" cy="481743"/>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p:cNvGrpSpPr/>
          <p:nvPr/>
        </p:nvGrpSpPr>
        <p:grpSpPr>
          <a:xfrm>
            <a:off x="3429000" y="2286000"/>
            <a:ext cx="1752600" cy="3124200"/>
            <a:chOff x="3429000" y="2286000"/>
            <a:chExt cx="1752600" cy="3124200"/>
          </a:xfrm>
        </p:grpSpPr>
        <p:sp>
          <p:nvSpPr>
            <p:cNvPr id="16" name="Rounded Rectangle 15"/>
            <p:cNvSpPr/>
            <p:nvPr/>
          </p:nvSpPr>
          <p:spPr>
            <a:xfrm>
              <a:off x="3429000" y="2286000"/>
              <a:ext cx="1752600" cy="3124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Subscription B</a:t>
              </a:r>
              <a:endParaRPr lang="en-US" dirty="0"/>
            </a:p>
          </p:txBody>
        </p:sp>
        <p:pic>
          <p:nvPicPr>
            <p:cNvPr id="19" name="Picture 6"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6800" y="2383995"/>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6800" y="3023457"/>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399" y="3619928"/>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4267200"/>
              <a:ext cx="1103629" cy="4817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25"/>
          <p:cNvGrpSpPr/>
          <p:nvPr/>
        </p:nvGrpSpPr>
        <p:grpSpPr>
          <a:xfrm>
            <a:off x="937716" y="2298699"/>
            <a:ext cx="1752600" cy="3124200"/>
            <a:chOff x="937716" y="2298699"/>
            <a:chExt cx="1752600" cy="3124200"/>
          </a:xfrm>
        </p:grpSpPr>
        <p:sp>
          <p:nvSpPr>
            <p:cNvPr id="17" name="Rounded Rectangle 16"/>
            <p:cNvSpPr/>
            <p:nvPr/>
          </p:nvSpPr>
          <p:spPr>
            <a:xfrm>
              <a:off x="937716" y="2298699"/>
              <a:ext cx="1752600" cy="3124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Subscription C</a:t>
              </a:r>
              <a:br>
                <a:rPr lang="en-US" dirty="0" smtClean="0"/>
              </a:br>
              <a:r>
                <a:rPr lang="en-US" dirty="0" smtClean="0"/>
                <a:t>(Filtered)</a:t>
              </a:r>
              <a:endParaRPr lang="en-US" dirty="0"/>
            </a:p>
          </p:txBody>
        </p:sp>
        <p:pic>
          <p:nvPicPr>
            <p:cNvPr id="23" name="Picture 22"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505200"/>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C:\Users\MikeWo\Desktop\3-20-2012 7-51-34 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1" y="4152472"/>
              <a:ext cx="1103629" cy="48174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4034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2" fill="hold" nodeType="clickEffect">
                                  <p:stCondLst>
                                    <p:cond delay="0"/>
                                  </p:stCondLst>
                                  <p:childTnLst>
                                    <p:anim calcmode="lin" valueType="num">
                                      <p:cBhvr additive="base">
                                        <p:cTn id="27" dur="500"/>
                                        <p:tgtEl>
                                          <p:spTgt spid="8"/>
                                        </p:tgtEl>
                                        <p:attrNameLst>
                                          <p:attrName>ppt_x</p:attrName>
                                        </p:attrNameLst>
                                      </p:cBhvr>
                                      <p:tavLst>
                                        <p:tav tm="0">
                                          <p:val>
                                            <p:strVal val="ppt_x"/>
                                          </p:val>
                                        </p:tav>
                                        <p:tav tm="100000">
                                          <p:val>
                                            <p:strVal val="1+ppt_w/2"/>
                                          </p:val>
                                        </p:tav>
                                      </p:tavLst>
                                    </p:anim>
                                    <p:anim calcmode="lin" valueType="num">
                                      <p:cBhvr additive="base">
                                        <p:cTn id="28" dur="500"/>
                                        <p:tgtEl>
                                          <p:spTgt spid="8"/>
                                        </p:tgtEl>
                                        <p:attrNameLst>
                                          <p:attrName>ppt_y</p:attrName>
                                        </p:attrNameLst>
                                      </p:cBhvr>
                                      <p:tavLst>
                                        <p:tav tm="0">
                                          <p:val>
                                            <p:strVal val="ppt_y"/>
                                          </p:val>
                                        </p:tav>
                                        <p:tav tm="100000">
                                          <p:val>
                                            <p:strVal val="ppt_y"/>
                                          </p:val>
                                        </p:tav>
                                      </p:tavLst>
                                    </p:anim>
                                    <p:set>
                                      <p:cBhvr>
                                        <p:cTn id="29" dur="1" fill="hold">
                                          <p:stCondLst>
                                            <p:cond delay="499"/>
                                          </p:stCondLst>
                                        </p:cTn>
                                        <p:tgtEl>
                                          <p:spTgt spid="8"/>
                                        </p:tgtEl>
                                        <p:attrNameLst>
                                          <p:attrName>style.visibility</p:attrName>
                                        </p:attrNameLst>
                                      </p:cBhvr>
                                      <p:to>
                                        <p:strVal val="hidden"/>
                                      </p:to>
                                    </p:set>
                                  </p:childTnLst>
                                </p:cTn>
                              </p:par>
                            </p:childTnLst>
                          </p:cTn>
                        </p:par>
                        <p:par>
                          <p:cTn id="30" fill="hold">
                            <p:stCondLst>
                              <p:cond delay="500"/>
                            </p:stCondLst>
                            <p:childTnLst>
                              <p:par>
                                <p:cTn id="31" presetID="2" presetClass="exit" presetSubtype="2" fill="hold" nodeType="afterEffect">
                                  <p:stCondLst>
                                    <p:cond delay="0"/>
                                  </p:stCondLst>
                                  <p:childTnLst>
                                    <p:anim calcmode="lin" valueType="num">
                                      <p:cBhvr additive="base">
                                        <p:cTn id="32" dur="500"/>
                                        <p:tgtEl>
                                          <p:spTgt spid="7"/>
                                        </p:tgtEl>
                                        <p:attrNameLst>
                                          <p:attrName>ppt_x</p:attrName>
                                        </p:attrNameLst>
                                      </p:cBhvr>
                                      <p:tavLst>
                                        <p:tav tm="0">
                                          <p:val>
                                            <p:strVal val="ppt_x"/>
                                          </p:val>
                                        </p:tav>
                                        <p:tav tm="100000">
                                          <p:val>
                                            <p:strVal val="1+ppt_w/2"/>
                                          </p:val>
                                        </p:tav>
                                      </p:tavLst>
                                    </p:anim>
                                    <p:anim calcmode="lin" valueType="num">
                                      <p:cBhvr additive="base">
                                        <p:cTn id="33" dur="500"/>
                                        <p:tgtEl>
                                          <p:spTgt spid="7"/>
                                        </p:tgtEl>
                                        <p:attrNameLst>
                                          <p:attrName>ppt_y</p:attrName>
                                        </p:attrNameLst>
                                      </p:cBhvr>
                                      <p:tavLst>
                                        <p:tav tm="0">
                                          <p:val>
                                            <p:strVal val="ppt_y"/>
                                          </p:val>
                                        </p:tav>
                                        <p:tav tm="100000">
                                          <p:val>
                                            <p:strVal val="ppt_y"/>
                                          </p:val>
                                        </p:tav>
                                      </p:tavLst>
                                    </p:anim>
                                    <p:set>
                                      <p:cBhvr>
                                        <p:cTn id="34" dur="1" fill="hold">
                                          <p:stCondLst>
                                            <p:cond delay="499"/>
                                          </p:stCondLst>
                                        </p:cTn>
                                        <p:tgtEl>
                                          <p:spTgt spid="7"/>
                                        </p:tgtEl>
                                        <p:attrNameLst>
                                          <p:attrName>style.visibility</p:attrName>
                                        </p:attrNameLst>
                                      </p:cBhvr>
                                      <p:to>
                                        <p:strVal val="hidden"/>
                                      </p:to>
                                    </p:set>
                                  </p:childTnLst>
                                </p:cTn>
                              </p:par>
                            </p:childTnLst>
                          </p:cTn>
                        </p:par>
                        <p:par>
                          <p:cTn id="35" fill="hold">
                            <p:stCondLst>
                              <p:cond delay="1000"/>
                            </p:stCondLst>
                            <p:childTnLst>
                              <p:par>
                                <p:cTn id="36" presetID="2" presetClass="exit" presetSubtype="2" fill="hold" nodeType="afterEffect">
                                  <p:stCondLst>
                                    <p:cond delay="0"/>
                                  </p:stCondLst>
                                  <p:childTnLst>
                                    <p:anim calcmode="lin" valueType="num">
                                      <p:cBhvr additive="base">
                                        <p:cTn id="37" dur="500"/>
                                        <p:tgtEl>
                                          <p:spTgt spid="6"/>
                                        </p:tgtEl>
                                        <p:attrNameLst>
                                          <p:attrName>ppt_x</p:attrName>
                                        </p:attrNameLst>
                                      </p:cBhvr>
                                      <p:tavLst>
                                        <p:tav tm="0">
                                          <p:val>
                                            <p:strVal val="ppt_x"/>
                                          </p:val>
                                        </p:tav>
                                        <p:tav tm="100000">
                                          <p:val>
                                            <p:strVal val="1+ppt_w/2"/>
                                          </p:val>
                                        </p:tav>
                                      </p:tavLst>
                                    </p:anim>
                                    <p:anim calcmode="lin" valueType="num">
                                      <p:cBhvr additive="base">
                                        <p:cTn id="38" dur="500"/>
                                        <p:tgtEl>
                                          <p:spTgt spid="6"/>
                                        </p:tgtEl>
                                        <p:attrNameLst>
                                          <p:attrName>ppt_y</p:attrName>
                                        </p:attrNameLst>
                                      </p:cBhvr>
                                      <p:tavLst>
                                        <p:tav tm="0">
                                          <p:val>
                                            <p:strVal val="ppt_y"/>
                                          </p:val>
                                        </p:tav>
                                        <p:tav tm="100000">
                                          <p:val>
                                            <p:strVal val="ppt_y"/>
                                          </p:val>
                                        </p:tav>
                                      </p:tavLst>
                                    </p:anim>
                                    <p:set>
                                      <p:cBhvr>
                                        <p:cTn id="39" dur="1" fill="hold">
                                          <p:stCondLst>
                                            <p:cond delay="499"/>
                                          </p:stCondLst>
                                        </p:cTn>
                                        <p:tgtEl>
                                          <p:spTgt spid="6"/>
                                        </p:tgtEl>
                                        <p:attrNameLst>
                                          <p:attrName>style.visibility</p:attrName>
                                        </p:attrNameLst>
                                      </p:cBhvr>
                                      <p:to>
                                        <p:strVal val="hidden"/>
                                      </p:to>
                                    </p:set>
                                  </p:childTnLst>
                                </p:cTn>
                              </p:par>
                            </p:childTnLst>
                          </p:cTn>
                        </p:par>
                        <p:par>
                          <p:cTn id="40" fill="hold">
                            <p:stCondLst>
                              <p:cond delay="1500"/>
                            </p:stCondLst>
                            <p:childTnLst>
                              <p:par>
                                <p:cTn id="41" presetID="2" presetClass="exit" presetSubtype="2" fill="hold" nodeType="afterEffect">
                                  <p:stCondLst>
                                    <p:cond delay="0"/>
                                  </p:stCondLst>
                                  <p:childTnLst>
                                    <p:anim calcmode="lin" valueType="num">
                                      <p:cBhvr additive="base">
                                        <p:cTn id="42" dur="500"/>
                                        <p:tgtEl>
                                          <p:spTgt spid="5"/>
                                        </p:tgtEl>
                                        <p:attrNameLst>
                                          <p:attrName>ppt_x</p:attrName>
                                        </p:attrNameLst>
                                      </p:cBhvr>
                                      <p:tavLst>
                                        <p:tav tm="0">
                                          <p:val>
                                            <p:strVal val="ppt_x"/>
                                          </p:val>
                                        </p:tav>
                                        <p:tav tm="100000">
                                          <p:val>
                                            <p:strVal val="1+ppt_w/2"/>
                                          </p:val>
                                        </p:tav>
                                      </p:tavLst>
                                    </p:anim>
                                    <p:anim calcmode="lin" valueType="num">
                                      <p:cBhvr additive="base">
                                        <p:cTn id="43" dur="500"/>
                                        <p:tgtEl>
                                          <p:spTgt spid="5"/>
                                        </p:tgtEl>
                                        <p:attrNameLst>
                                          <p:attrName>ppt_y</p:attrName>
                                        </p:attrNameLst>
                                      </p:cBhvr>
                                      <p:tavLst>
                                        <p:tav tm="0">
                                          <p:val>
                                            <p:strVal val="ppt_y"/>
                                          </p:val>
                                        </p:tav>
                                        <p:tav tm="100000">
                                          <p:val>
                                            <p:strVal val="ppt_y"/>
                                          </p:val>
                                        </p:tav>
                                      </p:tavLst>
                                    </p:anim>
                                    <p:set>
                                      <p:cBhvr>
                                        <p:cTn id="44" dur="1" fill="hold">
                                          <p:stCondLst>
                                            <p:cond delay="499"/>
                                          </p:stCondLst>
                                        </p:cTn>
                                        <p:tgtEl>
                                          <p:spTgt spid="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0-#ppt_w/2"/>
                                          </p:val>
                                        </p:tav>
                                        <p:tav tm="100000">
                                          <p:val>
                                            <p:strVal val="#ppt_x"/>
                                          </p:val>
                                        </p:tav>
                                      </p:tavLst>
                                    </p:anim>
                                    <p:anim calcmode="lin" valueType="num">
                                      <p:cBhvr additive="base">
                                        <p:cTn id="55" dur="500" fill="hold"/>
                                        <p:tgtEl>
                                          <p:spTgt spid="14"/>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2" presetClass="entr" presetSubtype="8"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0-#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childTnLst>
                          </p:cTn>
                        </p:par>
                        <p:par>
                          <p:cTn id="61" fill="hold">
                            <p:stCondLst>
                              <p:cond delay="1000"/>
                            </p:stCondLst>
                            <p:childTnLst>
                              <p:par>
                                <p:cTn id="62" presetID="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ppt_y"/>
                                          </p:val>
                                        </p:tav>
                                        <p:tav tm="100000">
                                          <p:val>
                                            <p:strVal val="#ppt_y"/>
                                          </p:val>
                                        </p:tav>
                                      </p:tavLst>
                                    </p:anim>
                                  </p:childTnLst>
                                </p:cTn>
                              </p:par>
                            </p:childTnLst>
                          </p:cTn>
                        </p:par>
                        <p:par>
                          <p:cTn id="66" fill="hold">
                            <p:stCondLst>
                              <p:cond delay="1500"/>
                            </p:stCondLst>
                            <p:childTnLst>
                              <p:par>
                                <p:cTn id="67" presetID="2" presetClass="entr" presetSubtype="8"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additive="base">
                                        <p:cTn id="69" dur="500" fill="hold"/>
                                        <p:tgtEl>
                                          <p:spTgt spid="11"/>
                                        </p:tgtEl>
                                        <p:attrNameLst>
                                          <p:attrName>ppt_x</p:attrName>
                                        </p:attrNameLst>
                                      </p:cBhvr>
                                      <p:tavLst>
                                        <p:tav tm="0">
                                          <p:val>
                                            <p:strVal val="0-#ppt_w/2"/>
                                          </p:val>
                                        </p:tav>
                                        <p:tav tm="100000">
                                          <p:val>
                                            <p:strVal val="#ppt_x"/>
                                          </p:val>
                                        </p:tav>
                                      </p:tavLst>
                                    </p:anim>
                                    <p:anim calcmode="lin" valueType="num">
                                      <p:cBhvr additive="base">
                                        <p:cTn id="7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50" presetClass="path" presetSubtype="0" accel="50000" decel="50000" fill="hold" nodeType="clickEffect">
                                  <p:stCondLst>
                                    <p:cond delay="0"/>
                                  </p:stCondLst>
                                  <p:childTnLst>
                                    <p:animMotion origin="layout" path="M 3.88889E-6 4.44444E-6 L 0.07725 4.44444E-6 C 0.1118 4.44444E-6 0.15451 0.12685 0.15451 0.23055 L 0.15451 0.46111 " pathEditMode="relative" rAng="0" ptsTypes="FfFF">
                                      <p:cBhvr>
                                        <p:cTn id="74" dur="500" fill="hold"/>
                                        <p:tgtEl>
                                          <p:spTgt spid="14"/>
                                        </p:tgtEl>
                                        <p:attrNameLst>
                                          <p:attrName>ppt_x</p:attrName>
                                          <p:attrName>ppt_y</p:attrName>
                                        </p:attrNameLst>
                                      </p:cBhvr>
                                      <p:rCtr x="7726" y="23056"/>
                                    </p:animMotion>
                                  </p:childTnLst>
                                </p:cTn>
                              </p:par>
                            </p:childTnLst>
                          </p:cTn>
                        </p:par>
                        <p:par>
                          <p:cTn id="75" fill="hold">
                            <p:stCondLst>
                              <p:cond delay="500"/>
                            </p:stCondLst>
                            <p:childTnLst>
                              <p:par>
                                <p:cTn id="76" presetID="50" presetClass="path" presetSubtype="0" accel="50000" decel="50000" fill="hold" nodeType="afterEffect">
                                  <p:stCondLst>
                                    <p:cond delay="0"/>
                                  </p:stCondLst>
                                  <p:childTnLst>
                                    <p:animMotion origin="layout" path="M 3.61111E-6 1.48148E-6 L 0.1375 1.48148E-6 C 0.1993 1.48148E-6 0.27517 0.10254 0.27517 0.18588 L 0.27517 0.37176 " pathEditMode="relative" rAng="0" ptsTypes="FfFF">
                                      <p:cBhvr>
                                        <p:cTn id="77" dur="500" fill="hold"/>
                                        <p:tgtEl>
                                          <p:spTgt spid="13"/>
                                        </p:tgtEl>
                                        <p:attrNameLst>
                                          <p:attrName>ppt_x</p:attrName>
                                          <p:attrName>ppt_y</p:attrName>
                                        </p:attrNameLst>
                                      </p:cBhvr>
                                      <p:rCtr x="13750" y="18588"/>
                                    </p:animMotion>
                                  </p:childTnLst>
                                </p:cTn>
                              </p:par>
                            </p:childTnLst>
                          </p:cTn>
                        </p:par>
                        <p:par>
                          <p:cTn id="78" fill="hold">
                            <p:stCondLst>
                              <p:cond delay="1000"/>
                            </p:stCondLst>
                            <p:childTnLst>
                              <p:par>
                                <p:cTn id="79" presetID="50" presetClass="path" presetSubtype="0" accel="50000" decel="50000" fill="hold" nodeType="afterEffect">
                                  <p:stCondLst>
                                    <p:cond delay="0"/>
                                  </p:stCondLst>
                                  <p:childTnLst>
                                    <p:animMotion origin="layout" path="M -1.66667E-6 4.44444E-6 L 0.19636 4.44444E-6 C 0.28438 4.44444E-6 0.39271 0.075 0.39271 0.13611 L 0.39271 0.27222 " pathEditMode="relative" rAng="0" ptsTypes="FfFF">
                                      <p:cBhvr>
                                        <p:cTn id="80" dur="500" fill="hold"/>
                                        <p:tgtEl>
                                          <p:spTgt spid="12"/>
                                        </p:tgtEl>
                                        <p:attrNameLst>
                                          <p:attrName>ppt_x</p:attrName>
                                          <p:attrName>ppt_y</p:attrName>
                                        </p:attrNameLst>
                                      </p:cBhvr>
                                      <p:rCtr x="19635" y="13611"/>
                                    </p:animMotion>
                                  </p:childTnLst>
                                </p:cTn>
                              </p:par>
                            </p:childTnLst>
                          </p:cTn>
                        </p:par>
                        <p:par>
                          <p:cTn id="81" fill="hold">
                            <p:stCondLst>
                              <p:cond delay="1500"/>
                            </p:stCondLst>
                            <p:childTnLst>
                              <p:par>
                                <p:cTn id="82" presetID="50" presetClass="path" presetSubtype="0" accel="50000" decel="50000" fill="hold" nodeType="afterEffect">
                                  <p:stCondLst>
                                    <p:cond delay="0"/>
                                  </p:stCondLst>
                                  <p:childTnLst>
                                    <p:animMotion origin="layout" path="M 3.88889E-6 4.44444E-6 L 0.2585 4.44444E-6 C 0.3743 4.44444E-6 0.51701 0.05046 0.51701 0.09166 L 0.51701 0.18333 " pathEditMode="relative" rAng="0" ptsTypes="FfFF">
                                      <p:cBhvr>
                                        <p:cTn id="83" dur="500" fill="hold"/>
                                        <p:tgtEl>
                                          <p:spTgt spid="11"/>
                                        </p:tgtEl>
                                        <p:attrNameLst>
                                          <p:attrName>ppt_x</p:attrName>
                                          <p:attrName>ppt_y</p:attrName>
                                        </p:attrNameLst>
                                      </p:cBhvr>
                                      <p:rCtr x="25851" y="9167"/>
                                    </p:animMotion>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fade">
                                      <p:cBhvr>
                                        <p:cTn id="88" dur="500"/>
                                        <p:tgtEl>
                                          <p:spTgt spid="2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838450" y="1371600"/>
            <a:ext cx="3467100" cy="832105"/>
            <a:chOff x="3200400" y="1796795"/>
            <a:chExt cx="3467100" cy="832105"/>
          </a:xfrm>
        </p:grpSpPr>
        <p:pic>
          <p:nvPicPr>
            <p:cNvPr id="3" name="Picture 2" descr="http://www.microsoft.com/global/en-us/server-cloud/PublishingImages/Small-Heroes/Azure/Mini_AzureRigh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796795"/>
              <a:ext cx="3467100" cy="8321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429000" y="1951237"/>
              <a:ext cx="1752601" cy="523220"/>
            </a:xfrm>
            <a:prstGeom prst="rect">
              <a:avLst/>
            </a:prstGeom>
            <a:noFill/>
          </p:spPr>
          <p:txBody>
            <a:bodyPr wrap="square" rtlCol="0">
              <a:spAutoFit/>
            </a:bodyPr>
            <a:lstStyle/>
            <a:p>
              <a:pPr algn="ctr"/>
              <a:r>
                <a:rPr lang="en-US" sz="2800" dirty="0" smtClean="0"/>
                <a:t>Demo ….</a:t>
              </a:r>
              <a:endParaRPr lang="en-US" sz="2000" dirty="0"/>
            </a:p>
          </p:txBody>
        </p:sp>
      </p:grpSp>
      <p:sp>
        <p:nvSpPr>
          <p:cNvPr id="5" name="Rectangle 4"/>
          <p:cNvSpPr/>
          <p:nvPr/>
        </p:nvSpPr>
        <p:spPr>
          <a:xfrm>
            <a:off x="1447800" y="2622805"/>
            <a:ext cx="6248400" cy="461665"/>
          </a:xfrm>
          <a:prstGeom prst="rect">
            <a:avLst/>
          </a:prstGeom>
        </p:spPr>
        <p:txBody>
          <a:bodyPr wrap="square">
            <a:spAutoFit/>
          </a:bodyPr>
          <a:lstStyle/>
          <a:p>
            <a:pPr algn="ctr"/>
            <a:r>
              <a:rPr lang="en-US" sz="2400" dirty="0" smtClean="0"/>
              <a:t>Add witty remark here…</a:t>
            </a:r>
            <a:endParaRPr lang="en-US" sz="2400" dirty="0"/>
          </a:p>
        </p:txBody>
      </p:sp>
    </p:spTree>
    <p:extLst>
      <p:ext uri="{BB962C8B-B14F-4D97-AF65-F5344CB8AC3E}">
        <p14:creationId xmlns:p14="http://schemas.microsoft.com/office/powerpoint/2010/main" val="34636194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96334"/>
            <a:ext cx="2158924" cy="461665"/>
          </a:xfrm>
          <a:prstGeom prst="rect">
            <a:avLst/>
          </a:prstGeom>
          <a:noFill/>
        </p:spPr>
        <p:txBody>
          <a:bodyPr wrap="none" rtlCol="0">
            <a:spAutoFit/>
          </a:bodyPr>
          <a:lstStyle/>
          <a:p>
            <a:r>
              <a:rPr lang="en-US" sz="2400" u="sng" dirty="0" smtClean="0"/>
              <a:t>Storage Queues</a:t>
            </a:r>
            <a:endParaRPr lang="en-US" sz="2400" u="sng" dirty="0"/>
          </a:p>
        </p:txBody>
      </p:sp>
      <p:sp>
        <p:nvSpPr>
          <p:cNvPr id="3" name="TextBox 2"/>
          <p:cNvSpPr txBox="1"/>
          <p:nvPr/>
        </p:nvSpPr>
        <p:spPr>
          <a:xfrm>
            <a:off x="6057875" y="196334"/>
            <a:ext cx="2628925" cy="461665"/>
          </a:xfrm>
          <a:prstGeom prst="rect">
            <a:avLst/>
          </a:prstGeom>
          <a:noFill/>
        </p:spPr>
        <p:txBody>
          <a:bodyPr wrap="none" rtlCol="0">
            <a:spAutoFit/>
          </a:bodyPr>
          <a:lstStyle/>
          <a:p>
            <a:r>
              <a:rPr lang="en-US" sz="2400" u="sng" dirty="0" smtClean="0"/>
              <a:t>Service Bus Queues</a:t>
            </a:r>
            <a:endParaRPr lang="en-US" sz="2400" u="sng" dirty="0"/>
          </a:p>
        </p:txBody>
      </p:sp>
      <p:sp>
        <p:nvSpPr>
          <p:cNvPr id="4" name="TextBox 3"/>
          <p:cNvSpPr txBox="1"/>
          <p:nvPr/>
        </p:nvSpPr>
        <p:spPr>
          <a:xfrm>
            <a:off x="3663337" y="685800"/>
            <a:ext cx="1563377" cy="400110"/>
          </a:xfrm>
          <a:prstGeom prst="rect">
            <a:avLst/>
          </a:prstGeom>
          <a:noFill/>
        </p:spPr>
        <p:txBody>
          <a:bodyPr wrap="none" rtlCol="0">
            <a:spAutoFit/>
          </a:bodyPr>
          <a:lstStyle/>
          <a:p>
            <a:r>
              <a:rPr lang="en-US" sz="2000" dirty="0" smtClean="0"/>
              <a:t>Message Size</a:t>
            </a:r>
            <a:endParaRPr lang="en-US" sz="2000" dirty="0"/>
          </a:p>
        </p:txBody>
      </p:sp>
      <p:sp>
        <p:nvSpPr>
          <p:cNvPr id="5" name="Left Arrow 4"/>
          <p:cNvSpPr/>
          <p:nvPr/>
        </p:nvSpPr>
        <p:spPr>
          <a:xfrm>
            <a:off x="2921025" y="77155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5562600" y="77155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111965" y="716578"/>
            <a:ext cx="1110560" cy="369332"/>
          </a:xfrm>
          <a:prstGeom prst="rect">
            <a:avLst/>
          </a:prstGeom>
          <a:noFill/>
        </p:spPr>
        <p:txBody>
          <a:bodyPr wrap="none" rtlCol="0">
            <a:spAutoFit/>
          </a:bodyPr>
          <a:lstStyle/>
          <a:p>
            <a:r>
              <a:rPr lang="en-US" dirty="0" smtClean="0"/>
              <a:t>Up to 64K</a:t>
            </a:r>
            <a:endParaRPr lang="en-US" dirty="0"/>
          </a:p>
        </p:txBody>
      </p:sp>
      <p:sp>
        <p:nvSpPr>
          <p:cNvPr id="8" name="TextBox 7"/>
          <p:cNvSpPr txBox="1"/>
          <p:nvPr/>
        </p:nvSpPr>
        <p:spPr>
          <a:xfrm>
            <a:off x="6222332" y="716578"/>
            <a:ext cx="2235868" cy="369332"/>
          </a:xfrm>
          <a:prstGeom prst="rect">
            <a:avLst/>
          </a:prstGeom>
          <a:noFill/>
        </p:spPr>
        <p:txBody>
          <a:bodyPr wrap="none" rtlCol="0">
            <a:spAutoFit/>
          </a:bodyPr>
          <a:lstStyle/>
          <a:p>
            <a:r>
              <a:rPr lang="en-US" dirty="0" smtClean="0"/>
              <a:t>Up to 256K + Sessions</a:t>
            </a:r>
            <a:endParaRPr lang="en-US" dirty="0"/>
          </a:p>
        </p:txBody>
      </p:sp>
      <p:sp>
        <p:nvSpPr>
          <p:cNvPr id="9" name="TextBox 8"/>
          <p:cNvSpPr txBox="1"/>
          <p:nvPr/>
        </p:nvSpPr>
        <p:spPr>
          <a:xfrm>
            <a:off x="3734819" y="1752600"/>
            <a:ext cx="1522981" cy="400110"/>
          </a:xfrm>
          <a:prstGeom prst="rect">
            <a:avLst/>
          </a:prstGeom>
          <a:noFill/>
        </p:spPr>
        <p:txBody>
          <a:bodyPr wrap="none" rtlCol="0">
            <a:spAutoFit/>
          </a:bodyPr>
          <a:lstStyle/>
          <a:p>
            <a:r>
              <a:rPr lang="en-US" sz="2000" dirty="0" smtClean="0"/>
              <a:t>Message TTL</a:t>
            </a:r>
            <a:endParaRPr lang="en-US" sz="2000" dirty="0"/>
          </a:p>
        </p:txBody>
      </p:sp>
      <p:sp>
        <p:nvSpPr>
          <p:cNvPr id="10" name="Left Arrow 9"/>
          <p:cNvSpPr/>
          <p:nvPr/>
        </p:nvSpPr>
        <p:spPr>
          <a:xfrm>
            <a:off x="2921025" y="183835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5562600" y="183835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990600" y="1783378"/>
            <a:ext cx="1367041" cy="369332"/>
          </a:xfrm>
          <a:prstGeom prst="rect">
            <a:avLst/>
          </a:prstGeom>
          <a:noFill/>
        </p:spPr>
        <p:txBody>
          <a:bodyPr wrap="none" rtlCol="0">
            <a:spAutoFit/>
          </a:bodyPr>
          <a:lstStyle/>
          <a:p>
            <a:r>
              <a:rPr lang="en-US" dirty="0" smtClean="0"/>
              <a:t>Up to 7 Days</a:t>
            </a:r>
            <a:endParaRPr lang="en-US" dirty="0"/>
          </a:p>
        </p:txBody>
      </p:sp>
      <p:sp>
        <p:nvSpPr>
          <p:cNvPr id="13" name="TextBox 12"/>
          <p:cNvSpPr txBox="1"/>
          <p:nvPr/>
        </p:nvSpPr>
        <p:spPr>
          <a:xfrm>
            <a:off x="6222332" y="1783378"/>
            <a:ext cx="2277162" cy="369332"/>
          </a:xfrm>
          <a:prstGeom prst="rect">
            <a:avLst/>
          </a:prstGeom>
          <a:noFill/>
        </p:spPr>
        <p:txBody>
          <a:bodyPr wrap="none" rtlCol="0">
            <a:spAutoFit/>
          </a:bodyPr>
          <a:lstStyle/>
          <a:p>
            <a:r>
              <a:rPr lang="en-US" dirty="0" smtClean="0"/>
              <a:t>Up to basically forever</a:t>
            </a:r>
            <a:endParaRPr lang="en-US" dirty="0"/>
          </a:p>
        </p:txBody>
      </p:sp>
      <p:sp>
        <p:nvSpPr>
          <p:cNvPr id="14" name="TextBox 13"/>
          <p:cNvSpPr txBox="1"/>
          <p:nvPr/>
        </p:nvSpPr>
        <p:spPr>
          <a:xfrm>
            <a:off x="3580853" y="2362200"/>
            <a:ext cx="1829347" cy="400110"/>
          </a:xfrm>
          <a:prstGeom prst="rect">
            <a:avLst/>
          </a:prstGeom>
          <a:noFill/>
        </p:spPr>
        <p:txBody>
          <a:bodyPr wrap="none" rtlCol="0">
            <a:spAutoFit/>
          </a:bodyPr>
          <a:lstStyle/>
          <a:p>
            <a:r>
              <a:rPr lang="en-US" sz="2000" dirty="0" smtClean="0"/>
              <a:t>Queue Capacity</a:t>
            </a:r>
            <a:endParaRPr lang="en-US" sz="2000" dirty="0"/>
          </a:p>
        </p:txBody>
      </p:sp>
      <p:sp>
        <p:nvSpPr>
          <p:cNvPr id="15" name="Left Arrow 14"/>
          <p:cNvSpPr/>
          <p:nvPr/>
        </p:nvSpPr>
        <p:spPr>
          <a:xfrm>
            <a:off x="2921025" y="244795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5562600" y="244795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990600" y="2392978"/>
            <a:ext cx="1397498" cy="369332"/>
          </a:xfrm>
          <a:prstGeom prst="rect">
            <a:avLst/>
          </a:prstGeom>
          <a:noFill/>
        </p:spPr>
        <p:txBody>
          <a:bodyPr wrap="none" rtlCol="0">
            <a:spAutoFit/>
          </a:bodyPr>
          <a:lstStyle/>
          <a:p>
            <a:r>
              <a:rPr lang="en-US" dirty="0" smtClean="0"/>
              <a:t>Up to 100 TB</a:t>
            </a:r>
            <a:endParaRPr lang="en-US" dirty="0"/>
          </a:p>
        </p:txBody>
      </p:sp>
      <p:sp>
        <p:nvSpPr>
          <p:cNvPr id="18" name="TextBox 17"/>
          <p:cNvSpPr txBox="1"/>
          <p:nvPr/>
        </p:nvSpPr>
        <p:spPr>
          <a:xfrm>
            <a:off x="6704376" y="2392978"/>
            <a:ext cx="1144224" cy="369332"/>
          </a:xfrm>
          <a:prstGeom prst="rect">
            <a:avLst/>
          </a:prstGeom>
          <a:noFill/>
        </p:spPr>
        <p:txBody>
          <a:bodyPr wrap="none" rtlCol="0">
            <a:spAutoFit/>
          </a:bodyPr>
          <a:lstStyle/>
          <a:p>
            <a:r>
              <a:rPr lang="en-US" dirty="0" smtClean="0"/>
              <a:t>Up to 5GB</a:t>
            </a:r>
            <a:endParaRPr lang="en-US" dirty="0"/>
          </a:p>
        </p:txBody>
      </p:sp>
      <p:sp>
        <p:nvSpPr>
          <p:cNvPr id="19" name="TextBox 18"/>
          <p:cNvSpPr txBox="1"/>
          <p:nvPr/>
        </p:nvSpPr>
        <p:spPr>
          <a:xfrm>
            <a:off x="3594870" y="3048000"/>
            <a:ext cx="1739130" cy="400110"/>
          </a:xfrm>
          <a:prstGeom prst="rect">
            <a:avLst/>
          </a:prstGeom>
          <a:noFill/>
        </p:spPr>
        <p:txBody>
          <a:bodyPr wrap="none" rtlCol="0">
            <a:spAutoFit/>
          </a:bodyPr>
          <a:lstStyle/>
          <a:p>
            <a:r>
              <a:rPr lang="en-US" sz="2000" dirty="0" smtClean="0"/>
              <a:t>Authentication</a:t>
            </a:r>
            <a:endParaRPr lang="en-US" sz="2000" dirty="0"/>
          </a:p>
        </p:txBody>
      </p:sp>
      <p:sp>
        <p:nvSpPr>
          <p:cNvPr id="20" name="Left Arrow 19"/>
          <p:cNvSpPr/>
          <p:nvPr/>
        </p:nvSpPr>
        <p:spPr>
          <a:xfrm>
            <a:off x="2921025" y="313375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5562600" y="313375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685800" y="3078778"/>
            <a:ext cx="2004459" cy="369332"/>
          </a:xfrm>
          <a:prstGeom prst="rect">
            <a:avLst/>
          </a:prstGeom>
          <a:noFill/>
        </p:spPr>
        <p:txBody>
          <a:bodyPr wrap="none" rtlCol="0">
            <a:spAutoFit/>
          </a:bodyPr>
          <a:lstStyle/>
          <a:p>
            <a:r>
              <a:rPr lang="en-US" dirty="0" smtClean="0"/>
              <a:t>Storage Credentials</a:t>
            </a:r>
            <a:endParaRPr lang="en-US" dirty="0"/>
          </a:p>
        </p:txBody>
      </p:sp>
      <p:sp>
        <p:nvSpPr>
          <p:cNvPr id="23" name="TextBox 22"/>
          <p:cNvSpPr txBox="1"/>
          <p:nvPr/>
        </p:nvSpPr>
        <p:spPr>
          <a:xfrm>
            <a:off x="6400800" y="3078778"/>
            <a:ext cx="1887055" cy="369332"/>
          </a:xfrm>
          <a:prstGeom prst="rect">
            <a:avLst/>
          </a:prstGeom>
          <a:noFill/>
        </p:spPr>
        <p:txBody>
          <a:bodyPr wrap="none" rtlCol="0">
            <a:spAutoFit/>
          </a:bodyPr>
          <a:lstStyle/>
          <a:p>
            <a:r>
              <a:rPr lang="en-US" dirty="0" smtClean="0"/>
              <a:t>ACS – fine grained</a:t>
            </a:r>
            <a:endParaRPr lang="en-US" dirty="0"/>
          </a:p>
        </p:txBody>
      </p:sp>
      <p:sp>
        <p:nvSpPr>
          <p:cNvPr id="24" name="TextBox 23"/>
          <p:cNvSpPr txBox="1"/>
          <p:nvPr/>
        </p:nvSpPr>
        <p:spPr>
          <a:xfrm>
            <a:off x="3860457" y="3676710"/>
            <a:ext cx="1092543" cy="400110"/>
          </a:xfrm>
          <a:prstGeom prst="rect">
            <a:avLst/>
          </a:prstGeom>
          <a:noFill/>
        </p:spPr>
        <p:txBody>
          <a:bodyPr wrap="none" rtlCol="0">
            <a:spAutoFit/>
          </a:bodyPr>
          <a:lstStyle/>
          <a:p>
            <a:r>
              <a:rPr lang="en-US" sz="2000" dirty="0" smtClean="0"/>
              <a:t>REST API</a:t>
            </a:r>
            <a:endParaRPr lang="en-US" sz="2000" dirty="0"/>
          </a:p>
        </p:txBody>
      </p:sp>
      <p:sp>
        <p:nvSpPr>
          <p:cNvPr id="25" name="Left Arrow 24"/>
          <p:cNvSpPr/>
          <p:nvPr/>
        </p:nvSpPr>
        <p:spPr>
          <a:xfrm>
            <a:off x="2921025" y="376246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a:off x="5562600" y="376246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1343282" y="3707488"/>
            <a:ext cx="485518" cy="369332"/>
          </a:xfrm>
          <a:prstGeom prst="rect">
            <a:avLst/>
          </a:prstGeom>
          <a:noFill/>
        </p:spPr>
        <p:txBody>
          <a:bodyPr wrap="none" rtlCol="0">
            <a:spAutoFit/>
          </a:bodyPr>
          <a:lstStyle/>
          <a:p>
            <a:r>
              <a:rPr lang="en-US" dirty="0" smtClean="0"/>
              <a:t>Yes</a:t>
            </a:r>
            <a:endParaRPr lang="en-US" dirty="0"/>
          </a:p>
        </p:txBody>
      </p:sp>
      <p:sp>
        <p:nvSpPr>
          <p:cNvPr id="28" name="TextBox 27"/>
          <p:cNvSpPr txBox="1"/>
          <p:nvPr/>
        </p:nvSpPr>
        <p:spPr>
          <a:xfrm>
            <a:off x="6373309" y="3707488"/>
            <a:ext cx="2008691" cy="369332"/>
          </a:xfrm>
          <a:prstGeom prst="rect">
            <a:avLst/>
          </a:prstGeom>
          <a:noFill/>
        </p:spPr>
        <p:txBody>
          <a:bodyPr wrap="none" rtlCol="0">
            <a:spAutoFit/>
          </a:bodyPr>
          <a:lstStyle/>
          <a:p>
            <a:r>
              <a:rPr lang="en-US" dirty="0" smtClean="0"/>
              <a:t>Yes, not all features</a:t>
            </a:r>
            <a:endParaRPr lang="en-US" dirty="0"/>
          </a:p>
        </p:txBody>
      </p:sp>
      <p:sp>
        <p:nvSpPr>
          <p:cNvPr id="29" name="TextBox 28"/>
          <p:cNvSpPr txBox="1"/>
          <p:nvPr/>
        </p:nvSpPr>
        <p:spPr>
          <a:xfrm>
            <a:off x="3370077" y="4343400"/>
            <a:ext cx="2192523" cy="400110"/>
          </a:xfrm>
          <a:prstGeom prst="rect">
            <a:avLst/>
          </a:prstGeom>
          <a:noFill/>
        </p:spPr>
        <p:txBody>
          <a:bodyPr wrap="none" rtlCol="0">
            <a:spAutoFit/>
          </a:bodyPr>
          <a:lstStyle/>
          <a:p>
            <a:r>
              <a:rPr lang="en-US" sz="2000" dirty="0" smtClean="0"/>
              <a:t>Flexible Lease/Lock</a:t>
            </a:r>
            <a:endParaRPr lang="en-US" sz="2000" dirty="0"/>
          </a:p>
        </p:txBody>
      </p:sp>
      <p:sp>
        <p:nvSpPr>
          <p:cNvPr id="30" name="Left Arrow 29"/>
          <p:cNvSpPr/>
          <p:nvPr/>
        </p:nvSpPr>
        <p:spPr>
          <a:xfrm>
            <a:off x="2921025" y="442915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a:off x="5562600" y="442915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1343282" y="4374178"/>
            <a:ext cx="485518" cy="369332"/>
          </a:xfrm>
          <a:prstGeom prst="rect">
            <a:avLst/>
          </a:prstGeom>
          <a:noFill/>
        </p:spPr>
        <p:txBody>
          <a:bodyPr wrap="none" rtlCol="0">
            <a:spAutoFit/>
          </a:bodyPr>
          <a:lstStyle/>
          <a:p>
            <a:r>
              <a:rPr lang="en-US" dirty="0" smtClean="0"/>
              <a:t>Yes</a:t>
            </a:r>
            <a:endParaRPr lang="en-US" dirty="0"/>
          </a:p>
        </p:txBody>
      </p:sp>
      <p:sp>
        <p:nvSpPr>
          <p:cNvPr id="33" name="TextBox 32"/>
          <p:cNvSpPr txBox="1"/>
          <p:nvPr/>
        </p:nvSpPr>
        <p:spPr>
          <a:xfrm>
            <a:off x="7088226" y="4374178"/>
            <a:ext cx="455574" cy="369332"/>
          </a:xfrm>
          <a:prstGeom prst="rect">
            <a:avLst/>
          </a:prstGeom>
          <a:noFill/>
        </p:spPr>
        <p:txBody>
          <a:bodyPr wrap="none" rtlCol="0">
            <a:spAutoFit/>
          </a:bodyPr>
          <a:lstStyle/>
          <a:p>
            <a:r>
              <a:rPr lang="en-US" dirty="0" smtClean="0"/>
              <a:t>No</a:t>
            </a:r>
            <a:endParaRPr lang="en-US" dirty="0"/>
          </a:p>
        </p:txBody>
      </p:sp>
      <p:sp>
        <p:nvSpPr>
          <p:cNvPr id="34" name="TextBox 33"/>
          <p:cNvSpPr txBox="1"/>
          <p:nvPr/>
        </p:nvSpPr>
        <p:spPr>
          <a:xfrm>
            <a:off x="3657600" y="4797624"/>
            <a:ext cx="1613199" cy="707886"/>
          </a:xfrm>
          <a:prstGeom prst="rect">
            <a:avLst/>
          </a:prstGeom>
          <a:noFill/>
        </p:spPr>
        <p:txBody>
          <a:bodyPr wrap="none" rtlCol="0">
            <a:spAutoFit/>
          </a:bodyPr>
          <a:lstStyle/>
          <a:p>
            <a:pPr algn="ctr"/>
            <a:r>
              <a:rPr lang="en-US" sz="2000" dirty="0" smtClean="0"/>
              <a:t>Automatic </a:t>
            </a:r>
            <a:br>
              <a:rPr lang="en-US" sz="2000" dirty="0" smtClean="0"/>
            </a:br>
            <a:r>
              <a:rPr lang="en-US" sz="2000" dirty="0" err="1" smtClean="0"/>
              <a:t>Deadlettering</a:t>
            </a:r>
            <a:endParaRPr lang="en-US" sz="2000" dirty="0"/>
          </a:p>
        </p:txBody>
      </p:sp>
      <p:sp>
        <p:nvSpPr>
          <p:cNvPr id="35" name="Left Arrow 34"/>
          <p:cNvSpPr/>
          <p:nvPr/>
        </p:nvSpPr>
        <p:spPr>
          <a:xfrm>
            <a:off x="2921025" y="503875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a:off x="5562600" y="503875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1343282" y="4983778"/>
            <a:ext cx="455574" cy="369332"/>
          </a:xfrm>
          <a:prstGeom prst="rect">
            <a:avLst/>
          </a:prstGeom>
          <a:noFill/>
        </p:spPr>
        <p:txBody>
          <a:bodyPr wrap="none" rtlCol="0">
            <a:spAutoFit/>
          </a:bodyPr>
          <a:lstStyle/>
          <a:p>
            <a:r>
              <a:rPr lang="en-US" dirty="0" smtClean="0"/>
              <a:t>No</a:t>
            </a:r>
            <a:endParaRPr lang="en-US" dirty="0"/>
          </a:p>
        </p:txBody>
      </p:sp>
      <p:sp>
        <p:nvSpPr>
          <p:cNvPr id="38" name="TextBox 37"/>
          <p:cNvSpPr txBox="1"/>
          <p:nvPr/>
        </p:nvSpPr>
        <p:spPr>
          <a:xfrm>
            <a:off x="7088226" y="4983778"/>
            <a:ext cx="485518" cy="369332"/>
          </a:xfrm>
          <a:prstGeom prst="rect">
            <a:avLst/>
          </a:prstGeom>
          <a:noFill/>
        </p:spPr>
        <p:txBody>
          <a:bodyPr wrap="none" rtlCol="0">
            <a:spAutoFit/>
          </a:bodyPr>
          <a:lstStyle/>
          <a:p>
            <a:r>
              <a:rPr lang="en-US" dirty="0" smtClean="0"/>
              <a:t>Yes</a:t>
            </a:r>
            <a:endParaRPr lang="en-US" dirty="0"/>
          </a:p>
        </p:txBody>
      </p:sp>
      <p:sp>
        <p:nvSpPr>
          <p:cNvPr id="39" name="TextBox 38"/>
          <p:cNvSpPr txBox="1"/>
          <p:nvPr/>
        </p:nvSpPr>
        <p:spPr>
          <a:xfrm>
            <a:off x="3668290" y="5657910"/>
            <a:ext cx="1608134" cy="400110"/>
          </a:xfrm>
          <a:prstGeom prst="rect">
            <a:avLst/>
          </a:prstGeom>
          <a:noFill/>
        </p:spPr>
        <p:txBody>
          <a:bodyPr wrap="none" rtlCol="0">
            <a:spAutoFit/>
          </a:bodyPr>
          <a:lstStyle/>
          <a:p>
            <a:pPr algn="ctr"/>
            <a:r>
              <a:rPr lang="en-US" sz="2000" dirty="0" smtClean="0"/>
              <a:t>Dup Checking</a:t>
            </a:r>
            <a:endParaRPr lang="en-US" sz="2000" dirty="0"/>
          </a:p>
        </p:txBody>
      </p:sp>
      <p:sp>
        <p:nvSpPr>
          <p:cNvPr id="40" name="Left Arrow 39"/>
          <p:cNvSpPr/>
          <p:nvPr/>
        </p:nvSpPr>
        <p:spPr>
          <a:xfrm>
            <a:off x="2929181" y="572455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ight Arrow 40"/>
          <p:cNvSpPr/>
          <p:nvPr/>
        </p:nvSpPr>
        <p:spPr>
          <a:xfrm>
            <a:off x="5570756" y="572455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1351438" y="5669578"/>
            <a:ext cx="455574" cy="369332"/>
          </a:xfrm>
          <a:prstGeom prst="rect">
            <a:avLst/>
          </a:prstGeom>
          <a:noFill/>
        </p:spPr>
        <p:txBody>
          <a:bodyPr wrap="none" rtlCol="0">
            <a:spAutoFit/>
          </a:bodyPr>
          <a:lstStyle/>
          <a:p>
            <a:r>
              <a:rPr lang="en-US" dirty="0" smtClean="0"/>
              <a:t>No</a:t>
            </a:r>
            <a:endParaRPr lang="en-US" dirty="0"/>
          </a:p>
        </p:txBody>
      </p:sp>
      <p:sp>
        <p:nvSpPr>
          <p:cNvPr id="43" name="TextBox 42"/>
          <p:cNvSpPr txBox="1"/>
          <p:nvPr/>
        </p:nvSpPr>
        <p:spPr>
          <a:xfrm>
            <a:off x="7096382" y="5669578"/>
            <a:ext cx="485518" cy="369332"/>
          </a:xfrm>
          <a:prstGeom prst="rect">
            <a:avLst/>
          </a:prstGeom>
          <a:noFill/>
        </p:spPr>
        <p:txBody>
          <a:bodyPr wrap="none" rtlCol="0">
            <a:spAutoFit/>
          </a:bodyPr>
          <a:lstStyle/>
          <a:p>
            <a:r>
              <a:rPr lang="en-US" dirty="0" smtClean="0"/>
              <a:t>Yes</a:t>
            </a:r>
            <a:endParaRPr lang="en-US" dirty="0"/>
          </a:p>
        </p:txBody>
      </p:sp>
      <p:sp>
        <p:nvSpPr>
          <p:cNvPr id="44" name="TextBox 43"/>
          <p:cNvSpPr txBox="1"/>
          <p:nvPr/>
        </p:nvSpPr>
        <p:spPr>
          <a:xfrm>
            <a:off x="4092578" y="6248400"/>
            <a:ext cx="784959" cy="400110"/>
          </a:xfrm>
          <a:prstGeom prst="rect">
            <a:avLst/>
          </a:prstGeom>
          <a:noFill/>
        </p:spPr>
        <p:txBody>
          <a:bodyPr wrap="none" rtlCol="0">
            <a:spAutoFit/>
          </a:bodyPr>
          <a:lstStyle/>
          <a:p>
            <a:pPr algn="ctr"/>
            <a:r>
              <a:rPr lang="en-US" sz="2000" dirty="0" smtClean="0"/>
              <a:t>Purge</a:t>
            </a:r>
            <a:endParaRPr lang="en-US" sz="2000" dirty="0"/>
          </a:p>
        </p:txBody>
      </p:sp>
      <p:sp>
        <p:nvSpPr>
          <p:cNvPr id="45" name="Left Arrow 44"/>
          <p:cNvSpPr/>
          <p:nvPr/>
        </p:nvSpPr>
        <p:spPr>
          <a:xfrm>
            <a:off x="2941881" y="631504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ight Arrow 45"/>
          <p:cNvSpPr/>
          <p:nvPr/>
        </p:nvSpPr>
        <p:spPr>
          <a:xfrm>
            <a:off x="5583456" y="631504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1364138" y="6260068"/>
            <a:ext cx="485518" cy="369332"/>
          </a:xfrm>
          <a:prstGeom prst="rect">
            <a:avLst/>
          </a:prstGeom>
          <a:noFill/>
        </p:spPr>
        <p:txBody>
          <a:bodyPr wrap="none" rtlCol="0">
            <a:spAutoFit/>
          </a:bodyPr>
          <a:lstStyle/>
          <a:p>
            <a:r>
              <a:rPr lang="en-US" dirty="0" smtClean="0"/>
              <a:t>Yes</a:t>
            </a:r>
            <a:endParaRPr lang="en-US" dirty="0"/>
          </a:p>
        </p:txBody>
      </p:sp>
      <p:sp>
        <p:nvSpPr>
          <p:cNvPr id="48" name="TextBox 47"/>
          <p:cNvSpPr txBox="1"/>
          <p:nvPr/>
        </p:nvSpPr>
        <p:spPr>
          <a:xfrm>
            <a:off x="7109082" y="6260068"/>
            <a:ext cx="455574" cy="369332"/>
          </a:xfrm>
          <a:prstGeom prst="rect">
            <a:avLst/>
          </a:prstGeom>
          <a:noFill/>
        </p:spPr>
        <p:txBody>
          <a:bodyPr wrap="none" rtlCol="0">
            <a:spAutoFit/>
          </a:bodyPr>
          <a:lstStyle/>
          <a:p>
            <a:r>
              <a:rPr lang="en-US" dirty="0" smtClean="0"/>
              <a:t>No</a:t>
            </a:r>
            <a:endParaRPr lang="en-US" dirty="0"/>
          </a:p>
        </p:txBody>
      </p:sp>
      <p:sp>
        <p:nvSpPr>
          <p:cNvPr id="49" name="TextBox 48"/>
          <p:cNvSpPr txBox="1"/>
          <p:nvPr/>
        </p:nvSpPr>
        <p:spPr>
          <a:xfrm>
            <a:off x="3744325" y="1219200"/>
            <a:ext cx="1434688" cy="400110"/>
          </a:xfrm>
          <a:prstGeom prst="rect">
            <a:avLst/>
          </a:prstGeom>
          <a:noFill/>
        </p:spPr>
        <p:txBody>
          <a:bodyPr wrap="none" rtlCol="0">
            <a:spAutoFit/>
          </a:bodyPr>
          <a:lstStyle/>
          <a:p>
            <a:r>
              <a:rPr lang="en-US" sz="2000" dirty="0" smtClean="0"/>
              <a:t>Long Polling</a:t>
            </a:r>
            <a:endParaRPr lang="en-US" sz="2000" dirty="0"/>
          </a:p>
        </p:txBody>
      </p:sp>
      <p:sp>
        <p:nvSpPr>
          <p:cNvPr id="50" name="Left Arrow 49"/>
          <p:cNvSpPr/>
          <p:nvPr/>
        </p:nvSpPr>
        <p:spPr>
          <a:xfrm>
            <a:off x="2930531" y="130495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ight Arrow 50"/>
          <p:cNvSpPr/>
          <p:nvPr/>
        </p:nvSpPr>
        <p:spPr>
          <a:xfrm>
            <a:off x="5572106" y="130495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1371600" y="1249978"/>
            <a:ext cx="455574" cy="369332"/>
          </a:xfrm>
          <a:prstGeom prst="rect">
            <a:avLst/>
          </a:prstGeom>
          <a:noFill/>
        </p:spPr>
        <p:txBody>
          <a:bodyPr wrap="none" rtlCol="0">
            <a:spAutoFit/>
          </a:bodyPr>
          <a:lstStyle/>
          <a:p>
            <a:r>
              <a:rPr lang="en-US" dirty="0" smtClean="0"/>
              <a:t>No</a:t>
            </a:r>
            <a:endParaRPr lang="en-US" dirty="0"/>
          </a:p>
        </p:txBody>
      </p:sp>
      <p:sp>
        <p:nvSpPr>
          <p:cNvPr id="53" name="TextBox 52"/>
          <p:cNvSpPr txBox="1"/>
          <p:nvPr/>
        </p:nvSpPr>
        <p:spPr>
          <a:xfrm>
            <a:off x="7058282" y="1249978"/>
            <a:ext cx="485518" cy="369332"/>
          </a:xfrm>
          <a:prstGeom prst="rect">
            <a:avLst/>
          </a:prstGeom>
          <a:noFill/>
        </p:spPr>
        <p:txBody>
          <a:bodyPr wrap="none" rtlCol="0">
            <a:spAutoFit/>
          </a:bodyPr>
          <a:lstStyle/>
          <a:p>
            <a:r>
              <a:rPr lang="en-US" dirty="0" smtClean="0"/>
              <a:t>Yes</a:t>
            </a:r>
            <a:endParaRPr lang="en-US" dirty="0"/>
          </a:p>
        </p:txBody>
      </p:sp>
    </p:spTree>
    <p:extLst>
      <p:ext uri="{BB962C8B-B14F-4D97-AF65-F5344CB8AC3E}">
        <p14:creationId xmlns:p14="http://schemas.microsoft.com/office/powerpoint/2010/main" val="2509111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500"/>
                                        <p:tgtEl>
                                          <p:spTgt spid="31"/>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500"/>
                                        <p:tgtEl>
                                          <p:spTgt spid="3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500"/>
                                        <p:tgtEl>
                                          <p:spTgt spid="33"/>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500"/>
                                        <p:tgtEl>
                                          <p:spTgt spid="34"/>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fade">
                                      <p:cBhvr>
                                        <p:cTn id="112" dur="500"/>
                                        <p:tgtEl>
                                          <p:spTgt spid="35"/>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fade">
                                      <p:cBhvr>
                                        <p:cTn id="115" dur="500"/>
                                        <p:tgtEl>
                                          <p:spTgt spid="36"/>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fade">
                                      <p:cBhvr>
                                        <p:cTn id="118" dur="500"/>
                                        <p:tgtEl>
                                          <p:spTgt spid="37"/>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Effect transition="in" filter="fade">
                                      <p:cBhvr>
                                        <p:cTn id="121" dur="500"/>
                                        <p:tgtEl>
                                          <p:spTgt spid="38"/>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fade">
                                      <p:cBhvr>
                                        <p:cTn id="126" dur="500"/>
                                        <p:tgtEl>
                                          <p:spTgt spid="39"/>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fade">
                                      <p:cBhvr>
                                        <p:cTn id="129" dur="500"/>
                                        <p:tgtEl>
                                          <p:spTgt spid="40"/>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fade">
                                      <p:cBhvr>
                                        <p:cTn id="132" dur="500"/>
                                        <p:tgtEl>
                                          <p:spTgt spid="41"/>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42"/>
                                        </p:tgtEl>
                                        <p:attrNameLst>
                                          <p:attrName>style.visibility</p:attrName>
                                        </p:attrNameLst>
                                      </p:cBhvr>
                                      <p:to>
                                        <p:strVal val="visible"/>
                                      </p:to>
                                    </p:set>
                                    <p:animEffect transition="in" filter="fade">
                                      <p:cBhvr>
                                        <p:cTn id="135" dur="500"/>
                                        <p:tgtEl>
                                          <p:spTgt spid="42"/>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43"/>
                                        </p:tgtEl>
                                        <p:attrNameLst>
                                          <p:attrName>style.visibility</p:attrName>
                                        </p:attrNameLst>
                                      </p:cBhvr>
                                      <p:to>
                                        <p:strVal val="visible"/>
                                      </p:to>
                                    </p:set>
                                    <p:animEffect transition="in" filter="fade">
                                      <p:cBhvr>
                                        <p:cTn id="138" dur="500"/>
                                        <p:tgtEl>
                                          <p:spTgt spid="43"/>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44"/>
                                        </p:tgtEl>
                                        <p:attrNameLst>
                                          <p:attrName>style.visibility</p:attrName>
                                        </p:attrNameLst>
                                      </p:cBhvr>
                                      <p:to>
                                        <p:strVal val="visible"/>
                                      </p:to>
                                    </p:set>
                                    <p:animEffect transition="in" filter="fade">
                                      <p:cBhvr>
                                        <p:cTn id="143" dur="500"/>
                                        <p:tgtEl>
                                          <p:spTgt spid="44"/>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45"/>
                                        </p:tgtEl>
                                        <p:attrNameLst>
                                          <p:attrName>style.visibility</p:attrName>
                                        </p:attrNameLst>
                                      </p:cBhvr>
                                      <p:to>
                                        <p:strVal val="visible"/>
                                      </p:to>
                                    </p:set>
                                    <p:animEffect transition="in" filter="fade">
                                      <p:cBhvr>
                                        <p:cTn id="146" dur="500"/>
                                        <p:tgtEl>
                                          <p:spTgt spid="4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46"/>
                                        </p:tgtEl>
                                        <p:attrNameLst>
                                          <p:attrName>style.visibility</p:attrName>
                                        </p:attrNameLst>
                                      </p:cBhvr>
                                      <p:to>
                                        <p:strVal val="visible"/>
                                      </p:to>
                                    </p:set>
                                    <p:animEffect transition="in" filter="fade">
                                      <p:cBhvr>
                                        <p:cTn id="149" dur="500"/>
                                        <p:tgtEl>
                                          <p:spTgt spid="46"/>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47"/>
                                        </p:tgtEl>
                                        <p:attrNameLst>
                                          <p:attrName>style.visibility</p:attrName>
                                        </p:attrNameLst>
                                      </p:cBhvr>
                                      <p:to>
                                        <p:strVal val="visible"/>
                                      </p:to>
                                    </p:set>
                                    <p:animEffect transition="in" filter="fade">
                                      <p:cBhvr>
                                        <p:cTn id="152" dur="500"/>
                                        <p:tgtEl>
                                          <p:spTgt spid="47"/>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48"/>
                                        </p:tgtEl>
                                        <p:attrNameLst>
                                          <p:attrName>style.visibility</p:attrName>
                                        </p:attrNameLst>
                                      </p:cBhvr>
                                      <p:to>
                                        <p:strVal val="visible"/>
                                      </p:to>
                                    </p:set>
                                    <p:animEffect transition="in" filter="fade">
                                      <p:cBhvr>
                                        <p:cTn id="15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p:bldP spid="14" grpId="0"/>
      <p:bldP spid="15" grpId="0" animBg="1"/>
      <p:bldP spid="16" grpId="0" animBg="1"/>
      <p:bldP spid="17" grpId="0"/>
      <p:bldP spid="18" grpId="0"/>
      <p:bldP spid="19" grpId="0"/>
      <p:bldP spid="20" grpId="0" animBg="1"/>
      <p:bldP spid="21" grpId="0" animBg="1"/>
      <p:bldP spid="22" grpId="0"/>
      <p:bldP spid="23" grpId="0"/>
      <p:bldP spid="24" grpId="0"/>
      <p:bldP spid="25" grpId="0" animBg="1"/>
      <p:bldP spid="26" grpId="0" animBg="1"/>
      <p:bldP spid="27" grpId="0"/>
      <p:bldP spid="28" grpId="0"/>
      <p:bldP spid="29" grpId="0"/>
      <p:bldP spid="30" grpId="0" animBg="1"/>
      <p:bldP spid="31" grpId="0" animBg="1"/>
      <p:bldP spid="32" grpId="0"/>
      <p:bldP spid="33" grpId="0"/>
      <p:bldP spid="34" grpId="0"/>
      <p:bldP spid="35" grpId="0" animBg="1"/>
      <p:bldP spid="36" grpId="0" animBg="1"/>
      <p:bldP spid="37" grpId="0"/>
      <p:bldP spid="38" grpId="0"/>
      <p:bldP spid="39" grpId="0"/>
      <p:bldP spid="40" grpId="0" animBg="1"/>
      <p:bldP spid="41" grpId="0" animBg="1"/>
      <p:bldP spid="42" grpId="0"/>
      <p:bldP spid="43" grpId="0"/>
      <p:bldP spid="44" grpId="0"/>
      <p:bldP spid="45" grpId="0" animBg="1"/>
      <p:bldP spid="46" grpId="0" animBg="1"/>
      <p:bldP spid="47" grpId="0"/>
      <p:bldP spid="48" grpId="0"/>
      <p:bldP spid="49" grpId="0"/>
      <p:bldP spid="50" grpId="0" animBg="1"/>
      <p:bldP spid="51" grpId="0" animBg="1"/>
      <p:bldP spid="52"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96334"/>
            <a:ext cx="2158924" cy="461665"/>
          </a:xfrm>
          <a:prstGeom prst="rect">
            <a:avLst/>
          </a:prstGeom>
          <a:noFill/>
        </p:spPr>
        <p:txBody>
          <a:bodyPr wrap="none" rtlCol="0">
            <a:spAutoFit/>
          </a:bodyPr>
          <a:lstStyle/>
          <a:p>
            <a:r>
              <a:rPr lang="en-US" sz="2400" u="sng" dirty="0" smtClean="0"/>
              <a:t>Storage Queues</a:t>
            </a:r>
            <a:endParaRPr lang="en-US" sz="2400" u="sng" dirty="0"/>
          </a:p>
        </p:txBody>
      </p:sp>
      <p:sp>
        <p:nvSpPr>
          <p:cNvPr id="3" name="TextBox 2"/>
          <p:cNvSpPr txBox="1"/>
          <p:nvPr/>
        </p:nvSpPr>
        <p:spPr>
          <a:xfrm>
            <a:off x="6057875" y="196334"/>
            <a:ext cx="2628925" cy="461665"/>
          </a:xfrm>
          <a:prstGeom prst="rect">
            <a:avLst/>
          </a:prstGeom>
          <a:noFill/>
        </p:spPr>
        <p:txBody>
          <a:bodyPr wrap="none" rtlCol="0">
            <a:spAutoFit/>
          </a:bodyPr>
          <a:lstStyle/>
          <a:p>
            <a:r>
              <a:rPr lang="en-US" sz="2400" u="sng" dirty="0" smtClean="0"/>
              <a:t>Service Bus Queues</a:t>
            </a:r>
            <a:endParaRPr lang="en-US" sz="2400" u="sng" dirty="0"/>
          </a:p>
        </p:txBody>
      </p:sp>
      <p:sp>
        <p:nvSpPr>
          <p:cNvPr id="4" name="TextBox 3"/>
          <p:cNvSpPr txBox="1"/>
          <p:nvPr/>
        </p:nvSpPr>
        <p:spPr>
          <a:xfrm>
            <a:off x="3663337" y="685800"/>
            <a:ext cx="1485984" cy="400110"/>
          </a:xfrm>
          <a:prstGeom prst="rect">
            <a:avLst/>
          </a:prstGeom>
          <a:noFill/>
        </p:spPr>
        <p:txBody>
          <a:bodyPr wrap="none" rtlCol="0">
            <a:spAutoFit/>
          </a:bodyPr>
          <a:lstStyle/>
          <a:p>
            <a:r>
              <a:rPr lang="en-US" sz="2000" dirty="0" smtClean="0"/>
              <a:t>Transactions</a:t>
            </a:r>
            <a:endParaRPr lang="en-US" sz="2000" dirty="0"/>
          </a:p>
        </p:txBody>
      </p:sp>
      <p:sp>
        <p:nvSpPr>
          <p:cNvPr id="5" name="Left Arrow 4"/>
          <p:cNvSpPr/>
          <p:nvPr/>
        </p:nvSpPr>
        <p:spPr>
          <a:xfrm>
            <a:off x="2921025" y="77155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5562600" y="77155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948429" y="716578"/>
            <a:ext cx="1261371" cy="369332"/>
          </a:xfrm>
          <a:prstGeom prst="rect">
            <a:avLst/>
          </a:prstGeom>
          <a:noFill/>
        </p:spPr>
        <p:txBody>
          <a:bodyPr wrap="none" rtlCol="0">
            <a:spAutoFit/>
          </a:bodyPr>
          <a:lstStyle/>
          <a:p>
            <a:r>
              <a:rPr lang="en-US" dirty="0" smtClean="0"/>
              <a:t>1 cent /10K</a:t>
            </a:r>
            <a:endParaRPr lang="en-US" dirty="0"/>
          </a:p>
        </p:txBody>
      </p:sp>
      <p:sp>
        <p:nvSpPr>
          <p:cNvPr id="8" name="TextBox 7"/>
          <p:cNvSpPr txBox="1"/>
          <p:nvPr/>
        </p:nvSpPr>
        <p:spPr>
          <a:xfrm>
            <a:off x="6686729" y="716578"/>
            <a:ext cx="1314271" cy="369332"/>
          </a:xfrm>
          <a:prstGeom prst="rect">
            <a:avLst/>
          </a:prstGeom>
          <a:noFill/>
        </p:spPr>
        <p:txBody>
          <a:bodyPr wrap="none" rtlCol="0">
            <a:spAutoFit/>
          </a:bodyPr>
          <a:lstStyle/>
          <a:p>
            <a:r>
              <a:rPr lang="en-US" dirty="0" smtClean="0"/>
              <a:t>1 cent / 10K</a:t>
            </a:r>
            <a:endParaRPr lang="en-US" dirty="0"/>
          </a:p>
        </p:txBody>
      </p:sp>
      <p:sp>
        <p:nvSpPr>
          <p:cNvPr id="49" name="TextBox 48"/>
          <p:cNvSpPr txBox="1"/>
          <p:nvPr/>
        </p:nvSpPr>
        <p:spPr>
          <a:xfrm>
            <a:off x="3962400" y="0"/>
            <a:ext cx="914225" cy="584775"/>
          </a:xfrm>
          <a:prstGeom prst="rect">
            <a:avLst/>
          </a:prstGeom>
          <a:noFill/>
        </p:spPr>
        <p:txBody>
          <a:bodyPr wrap="none" rtlCol="0">
            <a:spAutoFit/>
          </a:bodyPr>
          <a:lstStyle/>
          <a:p>
            <a:r>
              <a:rPr lang="en-US" sz="3200" dirty="0" smtClean="0"/>
              <a:t>Cost</a:t>
            </a:r>
            <a:endParaRPr lang="en-US" sz="3200" dirty="0"/>
          </a:p>
        </p:txBody>
      </p:sp>
      <p:sp>
        <p:nvSpPr>
          <p:cNvPr id="51" name="TextBox 50"/>
          <p:cNvSpPr txBox="1"/>
          <p:nvPr/>
        </p:nvSpPr>
        <p:spPr>
          <a:xfrm>
            <a:off x="3733800" y="1200090"/>
            <a:ext cx="1409681" cy="400110"/>
          </a:xfrm>
          <a:prstGeom prst="rect">
            <a:avLst/>
          </a:prstGeom>
          <a:noFill/>
        </p:spPr>
        <p:txBody>
          <a:bodyPr wrap="none" rtlCol="0">
            <a:spAutoFit/>
          </a:bodyPr>
          <a:lstStyle/>
          <a:p>
            <a:r>
              <a:rPr lang="en-US" sz="2000" dirty="0" smtClean="0"/>
              <a:t>Billable Ops</a:t>
            </a:r>
            <a:endParaRPr lang="en-US" sz="2000" dirty="0"/>
          </a:p>
        </p:txBody>
      </p:sp>
      <p:sp>
        <p:nvSpPr>
          <p:cNvPr id="52" name="Left Arrow 51"/>
          <p:cNvSpPr/>
          <p:nvPr/>
        </p:nvSpPr>
        <p:spPr>
          <a:xfrm>
            <a:off x="2921025" y="128584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ight Arrow 52"/>
          <p:cNvSpPr/>
          <p:nvPr/>
        </p:nvSpPr>
        <p:spPr>
          <a:xfrm>
            <a:off x="5562600" y="128584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1329086" y="1230868"/>
            <a:ext cx="423514" cy="369332"/>
          </a:xfrm>
          <a:prstGeom prst="rect">
            <a:avLst/>
          </a:prstGeom>
          <a:noFill/>
        </p:spPr>
        <p:txBody>
          <a:bodyPr wrap="none" rtlCol="0">
            <a:spAutoFit/>
          </a:bodyPr>
          <a:lstStyle/>
          <a:p>
            <a:r>
              <a:rPr lang="en-US" dirty="0" smtClean="0"/>
              <a:t>All</a:t>
            </a:r>
            <a:endParaRPr lang="en-US" dirty="0"/>
          </a:p>
        </p:txBody>
      </p:sp>
      <p:sp>
        <p:nvSpPr>
          <p:cNvPr id="55" name="TextBox 54"/>
          <p:cNvSpPr txBox="1"/>
          <p:nvPr/>
        </p:nvSpPr>
        <p:spPr>
          <a:xfrm>
            <a:off x="6550589" y="1230868"/>
            <a:ext cx="1564980" cy="369332"/>
          </a:xfrm>
          <a:prstGeom prst="rect">
            <a:avLst/>
          </a:prstGeom>
          <a:noFill/>
        </p:spPr>
        <p:txBody>
          <a:bodyPr wrap="none" rtlCol="0">
            <a:spAutoFit/>
          </a:bodyPr>
          <a:lstStyle/>
          <a:p>
            <a:r>
              <a:rPr lang="en-US" dirty="0" smtClean="0"/>
              <a:t>Send / Receive</a:t>
            </a:r>
            <a:endParaRPr lang="en-US" dirty="0"/>
          </a:p>
        </p:txBody>
      </p:sp>
      <p:sp>
        <p:nvSpPr>
          <p:cNvPr id="56" name="TextBox 55"/>
          <p:cNvSpPr txBox="1"/>
          <p:nvPr/>
        </p:nvSpPr>
        <p:spPr>
          <a:xfrm>
            <a:off x="3505200" y="1733490"/>
            <a:ext cx="1930016" cy="400110"/>
          </a:xfrm>
          <a:prstGeom prst="rect">
            <a:avLst/>
          </a:prstGeom>
          <a:noFill/>
        </p:spPr>
        <p:txBody>
          <a:bodyPr wrap="none" rtlCol="0">
            <a:spAutoFit/>
          </a:bodyPr>
          <a:lstStyle/>
          <a:p>
            <a:r>
              <a:rPr lang="en-US" sz="2000" dirty="0" smtClean="0"/>
              <a:t>Idle Transactions</a:t>
            </a:r>
            <a:endParaRPr lang="en-US" sz="2000" dirty="0"/>
          </a:p>
        </p:txBody>
      </p:sp>
      <p:sp>
        <p:nvSpPr>
          <p:cNvPr id="57" name="Left Arrow 56"/>
          <p:cNvSpPr/>
          <p:nvPr/>
        </p:nvSpPr>
        <p:spPr>
          <a:xfrm>
            <a:off x="2921025" y="181924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ight Arrow 57"/>
          <p:cNvSpPr/>
          <p:nvPr/>
        </p:nvSpPr>
        <p:spPr>
          <a:xfrm>
            <a:off x="5562600" y="181924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1112051" y="1764268"/>
            <a:ext cx="869149" cy="369332"/>
          </a:xfrm>
          <a:prstGeom prst="rect">
            <a:avLst/>
          </a:prstGeom>
          <a:noFill/>
        </p:spPr>
        <p:txBody>
          <a:bodyPr wrap="none" rtlCol="0">
            <a:spAutoFit/>
          </a:bodyPr>
          <a:lstStyle/>
          <a:p>
            <a:r>
              <a:rPr lang="en-US" dirty="0" smtClean="0"/>
              <a:t>Billable</a:t>
            </a:r>
            <a:endParaRPr lang="en-US" dirty="0"/>
          </a:p>
        </p:txBody>
      </p:sp>
      <p:sp>
        <p:nvSpPr>
          <p:cNvPr id="60" name="TextBox 59"/>
          <p:cNvSpPr txBox="1"/>
          <p:nvPr/>
        </p:nvSpPr>
        <p:spPr>
          <a:xfrm>
            <a:off x="6903251" y="1764268"/>
            <a:ext cx="869149" cy="369332"/>
          </a:xfrm>
          <a:prstGeom prst="rect">
            <a:avLst/>
          </a:prstGeom>
          <a:noFill/>
        </p:spPr>
        <p:txBody>
          <a:bodyPr wrap="none" rtlCol="0">
            <a:spAutoFit/>
          </a:bodyPr>
          <a:lstStyle/>
          <a:p>
            <a:r>
              <a:rPr lang="en-US" dirty="0" smtClean="0"/>
              <a:t>Billable</a:t>
            </a:r>
            <a:endParaRPr lang="en-US" dirty="0"/>
          </a:p>
        </p:txBody>
      </p:sp>
      <p:sp>
        <p:nvSpPr>
          <p:cNvPr id="61" name="TextBox 60"/>
          <p:cNvSpPr txBox="1"/>
          <p:nvPr/>
        </p:nvSpPr>
        <p:spPr>
          <a:xfrm>
            <a:off x="3962400" y="2266890"/>
            <a:ext cx="976293" cy="400110"/>
          </a:xfrm>
          <a:prstGeom prst="rect">
            <a:avLst/>
          </a:prstGeom>
          <a:noFill/>
        </p:spPr>
        <p:txBody>
          <a:bodyPr wrap="none" rtlCol="0">
            <a:spAutoFit/>
          </a:bodyPr>
          <a:lstStyle/>
          <a:p>
            <a:r>
              <a:rPr lang="en-US" sz="2000" dirty="0" smtClean="0"/>
              <a:t>Storage</a:t>
            </a:r>
            <a:endParaRPr lang="en-US" sz="2000" dirty="0"/>
          </a:p>
        </p:txBody>
      </p:sp>
      <p:sp>
        <p:nvSpPr>
          <p:cNvPr id="62" name="Left Arrow 61"/>
          <p:cNvSpPr/>
          <p:nvPr/>
        </p:nvSpPr>
        <p:spPr>
          <a:xfrm>
            <a:off x="2921025" y="235264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ight Arrow 62"/>
          <p:cNvSpPr/>
          <p:nvPr/>
        </p:nvSpPr>
        <p:spPr>
          <a:xfrm>
            <a:off x="5562600" y="235264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616207" y="2297668"/>
            <a:ext cx="2126993" cy="369332"/>
          </a:xfrm>
          <a:prstGeom prst="rect">
            <a:avLst/>
          </a:prstGeom>
          <a:noFill/>
        </p:spPr>
        <p:txBody>
          <a:bodyPr wrap="none" rtlCol="0">
            <a:spAutoFit/>
          </a:bodyPr>
          <a:lstStyle/>
          <a:p>
            <a:r>
              <a:rPr lang="en-US" dirty="0" smtClean="0"/>
              <a:t>$0.125 / GB / Month</a:t>
            </a:r>
            <a:endParaRPr lang="en-US" dirty="0"/>
          </a:p>
        </p:txBody>
      </p:sp>
      <p:sp>
        <p:nvSpPr>
          <p:cNvPr id="65" name="TextBox 64"/>
          <p:cNvSpPr txBox="1"/>
          <p:nvPr/>
        </p:nvSpPr>
        <p:spPr>
          <a:xfrm>
            <a:off x="6934200" y="2297668"/>
            <a:ext cx="710451" cy="369332"/>
          </a:xfrm>
          <a:prstGeom prst="rect">
            <a:avLst/>
          </a:prstGeom>
          <a:noFill/>
        </p:spPr>
        <p:txBody>
          <a:bodyPr wrap="none" rtlCol="0">
            <a:spAutoFit/>
          </a:bodyPr>
          <a:lstStyle/>
          <a:p>
            <a:r>
              <a:rPr lang="en-US" dirty="0" smtClean="0"/>
              <a:t>$0.00</a:t>
            </a:r>
            <a:endParaRPr lang="en-US" dirty="0"/>
          </a:p>
        </p:txBody>
      </p:sp>
      <p:sp>
        <p:nvSpPr>
          <p:cNvPr id="66" name="TextBox 65"/>
          <p:cNvSpPr txBox="1"/>
          <p:nvPr/>
        </p:nvSpPr>
        <p:spPr>
          <a:xfrm>
            <a:off x="-36183" y="6581001"/>
            <a:ext cx="4276876" cy="276999"/>
          </a:xfrm>
          <a:prstGeom prst="rect">
            <a:avLst/>
          </a:prstGeom>
          <a:noFill/>
        </p:spPr>
        <p:txBody>
          <a:bodyPr wrap="none" rtlCol="0">
            <a:spAutoFit/>
          </a:bodyPr>
          <a:lstStyle/>
          <a:p>
            <a:r>
              <a:rPr lang="en-US" sz="1200" dirty="0" smtClean="0"/>
              <a:t>Prices as of the time 3/19/2012 </a:t>
            </a:r>
            <a:r>
              <a:rPr lang="en-US" sz="1200" dirty="0"/>
              <a:t>– </a:t>
            </a:r>
            <a:r>
              <a:rPr lang="en-US" sz="1200" dirty="0" smtClean="0"/>
              <a:t>check prices online for current. </a:t>
            </a:r>
            <a:endParaRPr lang="en-US" sz="1200" dirty="0"/>
          </a:p>
        </p:txBody>
      </p:sp>
      <p:sp>
        <p:nvSpPr>
          <p:cNvPr id="68" name="TextBox 67"/>
          <p:cNvSpPr txBox="1"/>
          <p:nvPr/>
        </p:nvSpPr>
        <p:spPr>
          <a:xfrm>
            <a:off x="3866816" y="2876490"/>
            <a:ext cx="1314784" cy="400110"/>
          </a:xfrm>
          <a:prstGeom prst="rect">
            <a:avLst/>
          </a:prstGeom>
          <a:noFill/>
        </p:spPr>
        <p:txBody>
          <a:bodyPr wrap="none" rtlCol="0">
            <a:spAutoFit/>
          </a:bodyPr>
          <a:lstStyle/>
          <a:p>
            <a:r>
              <a:rPr lang="en-US" sz="2000" dirty="0" smtClean="0"/>
              <a:t>Bandwidth</a:t>
            </a:r>
            <a:endParaRPr lang="en-US" sz="2000" dirty="0"/>
          </a:p>
        </p:txBody>
      </p:sp>
      <p:sp>
        <p:nvSpPr>
          <p:cNvPr id="69" name="Left Arrow 68"/>
          <p:cNvSpPr/>
          <p:nvPr/>
        </p:nvSpPr>
        <p:spPr>
          <a:xfrm>
            <a:off x="2914418" y="296224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ight Arrow 69"/>
          <p:cNvSpPr/>
          <p:nvPr/>
        </p:nvSpPr>
        <p:spPr>
          <a:xfrm>
            <a:off x="5555993" y="296224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6543982" y="2907268"/>
            <a:ext cx="2034147" cy="369332"/>
          </a:xfrm>
          <a:prstGeom prst="rect">
            <a:avLst/>
          </a:prstGeom>
          <a:noFill/>
        </p:spPr>
        <p:txBody>
          <a:bodyPr wrap="none" rtlCol="0">
            <a:spAutoFit/>
          </a:bodyPr>
          <a:lstStyle/>
          <a:p>
            <a:r>
              <a:rPr lang="en-US" dirty="0" smtClean="0"/>
              <a:t>Standard WAZ Price</a:t>
            </a:r>
            <a:endParaRPr lang="en-US" dirty="0"/>
          </a:p>
        </p:txBody>
      </p:sp>
      <p:sp>
        <p:nvSpPr>
          <p:cNvPr id="73" name="TextBox 72"/>
          <p:cNvSpPr txBox="1"/>
          <p:nvPr/>
        </p:nvSpPr>
        <p:spPr>
          <a:xfrm>
            <a:off x="632853" y="2895600"/>
            <a:ext cx="2034147" cy="369332"/>
          </a:xfrm>
          <a:prstGeom prst="rect">
            <a:avLst/>
          </a:prstGeom>
          <a:noFill/>
        </p:spPr>
        <p:txBody>
          <a:bodyPr wrap="none" rtlCol="0">
            <a:spAutoFit/>
          </a:bodyPr>
          <a:lstStyle/>
          <a:p>
            <a:r>
              <a:rPr lang="en-US" dirty="0" smtClean="0"/>
              <a:t>Standard WAZ Price</a:t>
            </a:r>
            <a:endParaRPr lang="en-US" dirty="0"/>
          </a:p>
        </p:txBody>
      </p:sp>
      <p:sp>
        <p:nvSpPr>
          <p:cNvPr id="74" name="TextBox 73"/>
          <p:cNvSpPr txBox="1"/>
          <p:nvPr/>
        </p:nvSpPr>
        <p:spPr>
          <a:xfrm>
            <a:off x="4213836" y="3486090"/>
            <a:ext cx="586764" cy="400110"/>
          </a:xfrm>
          <a:prstGeom prst="rect">
            <a:avLst/>
          </a:prstGeom>
          <a:noFill/>
        </p:spPr>
        <p:txBody>
          <a:bodyPr wrap="none" rtlCol="0">
            <a:spAutoFit/>
          </a:bodyPr>
          <a:lstStyle/>
          <a:p>
            <a:r>
              <a:rPr lang="en-US" sz="2000" dirty="0" smtClean="0"/>
              <a:t>ACS</a:t>
            </a:r>
            <a:endParaRPr lang="en-US" sz="2000" dirty="0"/>
          </a:p>
        </p:txBody>
      </p:sp>
      <p:sp>
        <p:nvSpPr>
          <p:cNvPr id="75" name="Left Arrow 74"/>
          <p:cNvSpPr/>
          <p:nvPr/>
        </p:nvSpPr>
        <p:spPr>
          <a:xfrm>
            <a:off x="2903865" y="3571845"/>
            <a:ext cx="381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ight Arrow 75"/>
          <p:cNvSpPr/>
          <p:nvPr/>
        </p:nvSpPr>
        <p:spPr>
          <a:xfrm>
            <a:off x="5545440" y="3571845"/>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p:cNvSpPr txBox="1"/>
          <p:nvPr/>
        </p:nvSpPr>
        <p:spPr>
          <a:xfrm>
            <a:off x="6533429" y="3516868"/>
            <a:ext cx="1950470" cy="369332"/>
          </a:xfrm>
          <a:prstGeom prst="rect">
            <a:avLst/>
          </a:prstGeom>
          <a:noFill/>
        </p:spPr>
        <p:txBody>
          <a:bodyPr wrap="none" rtlCol="0">
            <a:spAutoFit/>
          </a:bodyPr>
          <a:lstStyle/>
          <a:p>
            <a:r>
              <a:rPr lang="en-US" dirty="0" smtClean="0"/>
              <a:t>$1.99 / 10K Tokens</a:t>
            </a:r>
            <a:endParaRPr lang="en-US" dirty="0"/>
          </a:p>
        </p:txBody>
      </p:sp>
      <p:sp>
        <p:nvSpPr>
          <p:cNvPr id="78" name="TextBox 77"/>
          <p:cNvSpPr txBox="1"/>
          <p:nvPr/>
        </p:nvSpPr>
        <p:spPr>
          <a:xfrm>
            <a:off x="1127852" y="3505200"/>
            <a:ext cx="548548" cy="369332"/>
          </a:xfrm>
          <a:prstGeom prst="rect">
            <a:avLst/>
          </a:prstGeom>
          <a:noFill/>
        </p:spPr>
        <p:txBody>
          <a:bodyPr wrap="none" rtlCol="0">
            <a:spAutoFit/>
          </a:bodyPr>
          <a:lstStyle/>
          <a:p>
            <a:r>
              <a:rPr lang="en-US" dirty="0" smtClean="0"/>
              <a:t>N/A</a:t>
            </a:r>
            <a:endParaRPr lang="en-US" dirty="0"/>
          </a:p>
        </p:txBody>
      </p:sp>
    </p:spTree>
    <p:extLst>
      <p:ext uri="{BB962C8B-B14F-4D97-AF65-F5344CB8AC3E}">
        <p14:creationId xmlns:p14="http://schemas.microsoft.com/office/powerpoint/2010/main" val="418352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fade">
                                      <p:cBhvr>
                                        <p:cTn id="33" dur="500"/>
                                        <p:tgtEl>
                                          <p:spTgt spid="5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500"/>
                                        <p:tgtEl>
                                          <p:spTgt spid="6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500"/>
                                        <p:tgtEl>
                                          <p:spTgt spid="6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500"/>
                                        <p:tgtEl>
                                          <p:spTgt spid="6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500"/>
                                        <p:tgtEl>
                                          <p:spTgt spid="6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500"/>
                                        <p:tgtEl>
                                          <p:spTgt spid="7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fade">
                                      <p:cBhvr>
                                        <p:cTn id="67" dur="500"/>
                                        <p:tgtEl>
                                          <p:spTgt spid="7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fade">
                                      <p:cBhvr>
                                        <p:cTn id="70" dur="500"/>
                                        <p:tgtEl>
                                          <p:spTgt spid="7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500"/>
                                        <p:tgtEl>
                                          <p:spTgt spid="7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75"/>
                                        </p:tgtEl>
                                        <p:attrNameLst>
                                          <p:attrName>style.visibility</p:attrName>
                                        </p:attrNameLst>
                                      </p:cBhvr>
                                      <p:to>
                                        <p:strVal val="visible"/>
                                      </p:to>
                                    </p:set>
                                    <p:animEffect transition="in" filter="fade">
                                      <p:cBhvr>
                                        <p:cTn id="78" dur="500"/>
                                        <p:tgtEl>
                                          <p:spTgt spid="7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500"/>
                                        <p:tgtEl>
                                          <p:spTgt spid="7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fade">
                                      <p:cBhvr>
                                        <p:cTn id="84" dur="500"/>
                                        <p:tgtEl>
                                          <p:spTgt spid="7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animBg="1"/>
      <p:bldP spid="53" grpId="0" animBg="1"/>
      <p:bldP spid="54" grpId="0"/>
      <p:bldP spid="55" grpId="0"/>
      <p:bldP spid="56" grpId="0"/>
      <p:bldP spid="57" grpId="0" animBg="1"/>
      <p:bldP spid="58" grpId="0" animBg="1"/>
      <p:bldP spid="59" grpId="0"/>
      <p:bldP spid="60" grpId="0"/>
      <p:bldP spid="61" grpId="0"/>
      <p:bldP spid="62" grpId="0" animBg="1"/>
      <p:bldP spid="63" grpId="0" animBg="1"/>
      <p:bldP spid="64" grpId="0"/>
      <p:bldP spid="65" grpId="0"/>
      <p:bldP spid="68" grpId="0"/>
      <p:bldP spid="69" grpId="0" animBg="1"/>
      <p:bldP spid="70" grpId="0" animBg="1"/>
      <p:bldP spid="72" grpId="0"/>
      <p:bldP spid="73" grpId="0"/>
      <p:bldP spid="74" grpId="0"/>
      <p:bldP spid="75" grpId="0" animBg="1"/>
      <p:bldP spid="76" grpId="0" animBg="1"/>
      <p:bldP spid="77" grpId="0"/>
      <p:bldP spid="7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farm1.staticflickr.com/245/517371624_88971f0b8e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0"/>
            <a:ext cx="9169400" cy="68770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1290149">
            <a:off x="786916" y="5438927"/>
            <a:ext cx="3632276" cy="523220"/>
          </a:xfrm>
          <a:prstGeom prst="rect">
            <a:avLst/>
          </a:prstGeom>
          <a:noFill/>
        </p:spPr>
        <p:txBody>
          <a:bodyPr wrap="none" rtlCol="0">
            <a:spAutoFit/>
          </a:bodyPr>
          <a:lstStyle/>
          <a:p>
            <a:r>
              <a:rPr lang="en-US" sz="2800" b="1" dirty="0" smtClean="0">
                <a:solidFill>
                  <a:schemeClr val="bg1"/>
                </a:solidFill>
              </a:rPr>
              <a:t>So, which should I use?</a:t>
            </a:r>
            <a:endParaRPr lang="en-US" sz="2800" b="1" dirty="0">
              <a:solidFill>
                <a:schemeClr val="bg1"/>
              </a:solidFill>
            </a:endParaRPr>
          </a:p>
        </p:txBody>
      </p:sp>
      <p:sp>
        <p:nvSpPr>
          <p:cNvPr id="4" name="TextBox 3"/>
          <p:cNvSpPr txBox="1"/>
          <p:nvPr/>
        </p:nvSpPr>
        <p:spPr>
          <a:xfrm>
            <a:off x="-36183" y="6581001"/>
            <a:ext cx="1029769" cy="276999"/>
          </a:xfrm>
          <a:prstGeom prst="rect">
            <a:avLst/>
          </a:prstGeom>
          <a:noFill/>
        </p:spPr>
        <p:txBody>
          <a:bodyPr wrap="none" rtlCol="0">
            <a:spAutoFit/>
          </a:bodyPr>
          <a:lstStyle/>
          <a:p>
            <a:r>
              <a:rPr lang="en-US" sz="1200" dirty="0">
                <a:solidFill>
                  <a:schemeClr val="bg1"/>
                </a:solidFill>
              </a:rPr>
              <a:t>Image: </a:t>
            </a:r>
            <a:r>
              <a:rPr lang="en-US" sz="1200" dirty="0" err="1">
                <a:solidFill>
                  <a:schemeClr val="bg1"/>
                </a:solidFill>
              </a:rPr>
              <a:t>tshein</a:t>
            </a:r>
            <a:endParaRPr lang="en-US" sz="1200" dirty="0">
              <a:solidFill>
                <a:schemeClr val="bg1"/>
              </a:solidFill>
            </a:endParaRPr>
          </a:p>
        </p:txBody>
      </p:sp>
    </p:spTree>
    <p:extLst>
      <p:ext uri="{BB962C8B-B14F-4D97-AF65-F5344CB8AC3E}">
        <p14:creationId xmlns:p14="http://schemas.microsoft.com/office/powerpoint/2010/main" val="41731684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mvwood.com/images/xboxAvata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3200400"/>
            <a:ext cx="1838101" cy="367620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668310" y="6076890"/>
            <a:ext cx="2332690" cy="400110"/>
          </a:xfrm>
          <a:prstGeom prst="rect">
            <a:avLst/>
          </a:prstGeom>
          <a:noFill/>
        </p:spPr>
        <p:txBody>
          <a:bodyPr wrap="none" rtlCol="0">
            <a:spAutoFit/>
          </a:bodyPr>
          <a:lstStyle/>
          <a:p>
            <a:r>
              <a:rPr lang="en-US" sz="2000" dirty="0" smtClean="0">
                <a:latin typeface="Arial" pitchFamily="34" charset="0"/>
                <a:cs typeface="Arial" pitchFamily="34" charset="0"/>
              </a:rPr>
              <a:t>http://mvwood.com</a:t>
            </a:r>
          </a:p>
        </p:txBody>
      </p:sp>
      <p:sp>
        <p:nvSpPr>
          <p:cNvPr id="7" name="TextBox 6"/>
          <p:cNvSpPr txBox="1"/>
          <p:nvPr/>
        </p:nvSpPr>
        <p:spPr>
          <a:xfrm>
            <a:off x="5439710" y="6400800"/>
            <a:ext cx="2491836" cy="400110"/>
          </a:xfrm>
          <a:prstGeom prst="rect">
            <a:avLst/>
          </a:prstGeom>
          <a:noFill/>
        </p:spPr>
        <p:txBody>
          <a:bodyPr wrap="none" rtlCol="0">
            <a:spAutoFit/>
          </a:bodyPr>
          <a:lstStyle/>
          <a:p>
            <a:r>
              <a:rPr lang="en-US" sz="2000" dirty="0" smtClean="0">
                <a:latin typeface="Arial" pitchFamily="34" charset="0"/>
                <a:cs typeface="Arial" pitchFamily="34" charset="0"/>
              </a:rPr>
              <a:t>@mikewo on Twitter</a:t>
            </a:r>
          </a:p>
        </p:txBody>
      </p:sp>
      <p:pic>
        <p:nvPicPr>
          <p:cNvPr id="1026" name="Picture 2" descr="Comic #23">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228600"/>
            <a:ext cx="4495800" cy="526008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915841" y="381000"/>
            <a:ext cx="4114800" cy="1569660"/>
          </a:xfrm>
          <a:prstGeom prst="rect">
            <a:avLst/>
          </a:prstGeom>
          <a:noFill/>
        </p:spPr>
        <p:txBody>
          <a:bodyPr wrap="square" rtlCol="0">
            <a:spAutoFit/>
          </a:bodyPr>
          <a:lstStyle/>
          <a:p>
            <a:r>
              <a:rPr lang="en-US" sz="2400" dirty="0"/>
              <a:t>A Queue By Any Other Name </a:t>
            </a:r>
            <a:r>
              <a:rPr lang="en-US" sz="2400" dirty="0" smtClean="0"/>
              <a:t/>
            </a:r>
            <a:br>
              <a:rPr lang="en-US" sz="2400" dirty="0" smtClean="0"/>
            </a:br>
            <a:r>
              <a:rPr lang="en-US" sz="2400" dirty="0" smtClean="0"/>
              <a:t>Would </a:t>
            </a:r>
            <a:r>
              <a:rPr lang="en-US" sz="2400" dirty="0"/>
              <a:t>Still Work The Same </a:t>
            </a:r>
            <a:endParaRPr lang="en-US" sz="2400" dirty="0" smtClean="0"/>
          </a:p>
          <a:p>
            <a:endParaRPr lang="en-US" sz="2400" dirty="0"/>
          </a:p>
          <a:p>
            <a:r>
              <a:rPr lang="en-US" sz="2400" dirty="0" smtClean="0"/>
              <a:t>... </a:t>
            </a:r>
            <a:r>
              <a:rPr lang="en-US" sz="2400" dirty="0"/>
              <a:t>Or Would It?</a:t>
            </a:r>
          </a:p>
        </p:txBody>
      </p:sp>
      <p:sp>
        <p:nvSpPr>
          <p:cNvPr id="9" name="TextBox 8"/>
          <p:cNvSpPr txBox="1"/>
          <p:nvPr/>
        </p:nvSpPr>
        <p:spPr>
          <a:xfrm>
            <a:off x="-18679" y="6626423"/>
            <a:ext cx="1624547" cy="307777"/>
          </a:xfrm>
          <a:prstGeom prst="rect">
            <a:avLst/>
          </a:prstGeom>
          <a:noFill/>
        </p:spPr>
        <p:txBody>
          <a:bodyPr wrap="none" rtlCol="0">
            <a:spAutoFit/>
          </a:bodyPr>
          <a:lstStyle/>
          <a:p>
            <a:r>
              <a:rPr lang="en-US" sz="1400" dirty="0" smtClean="0"/>
              <a:t>Image: xkcdefg.com</a:t>
            </a:r>
            <a:endParaRPr lang="en-US" sz="1400" dirty="0"/>
          </a:p>
        </p:txBody>
      </p:sp>
    </p:spTree>
    <p:extLst>
      <p:ext uri="{BB962C8B-B14F-4D97-AF65-F5344CB8AC3E}">
        <p14:creationId xmlns:p14="http://schemas.microsoft.com/office/powerpoint/2010/main" val="24850309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05086" y="2067580"/>
            <a:ext cx="3201517" cy="523220"/>
          </a:xfrm>
          <a:prstGeom prst="rect">
            <a:avLst/>
          </a:prstGeom>
          <a:noFill/>
        </p:spPr>
        <p:txBody>
          <a:bodyPr wrap="none" rtlCol="0">
            <a:spAutoFit/>
          </a:bodyPr>
          <a:lstStyle/>
          <a:p>
            <a:r>
              <a:rPr lang="en-US" sz="2800" dirty="0" smtClean="0">
                <a:latin typeface="Arial" pitchFamily="34" charset="0"/>
                <a:cs typeface="Arial" pitchFamily="34" charset="0"/>
              </a:rPr>
              <a:t>http://mvwood.com</a:t>
            </a:r>
          </a:p>
        </p:txBody>
      </p:sp>
      <p:sp>
        <p:nvSpPr>
          <p:cNvPr id="7" name="TextBox 6"/>
          <p:cNvSpPr txBox="1"/>
          <p:nvPr/>
        </p:nvSpPr>
        <p:spPr>
          <a:xfrm>
            <a:off x="2895600" y="2524780"/>
            <a:ext cx="3420488" cy="523220"/>
          </a:xfrm>
          <a:prstGeom prst="rect">
            <a:avLst/>
          </a:prstGeom>
          <a:noFill/>
        </p:spPr>
        <p:txBody>
          <a:bodyPr wrap="none" rtlCol="0">
            <a:spAutoFit/>
          </a:bodyPr>
          <a:lstStyle/>
          <a:p>
            <a:r>
              <a:rPr lang="en-US" sz="2800" dirty="0" smtClean="0">
                <a:latin typeface="Arial" pitchFamily="34" charset="0"/>
                <a:cs typeface="Arial" pitchFamily="34" charset="0"/>
              </a:rPr>
              <a:t>@mikewo on Twitter</a:t>
            </a:r>
          </a:p>
        </p:txBody>
      </p:sp>
      <p:sp>
        <p:nvSpPr>
          <p:cNvPr id="9" name="TextBox 8"/>
          <p:cNvSpPr txBox="1"/>
          <p:nvPr/>
        </p:nvSpPr>
        <p:spPr>
          <a:xfrm>
            <a:off x="3450219" y="3439180"/>
            <a:ext cx="2243563" cy="523220"/>
          </a:xfrm>
          <a:prstGeom prst="rect">
            <a:avLst/>
          </a:prstGeom>
          <a:noFill/>
        </p:spPr>
        <p:txBody>
          <a:bodyPr wrap="none" rtlCol="0">
            <a:spAutoFit/>
          </a:bodyPr>
          <a:lstStyle/>
          <a:p>
            <a:r>
              <a:rPr lang="en-US" sz="2800" dirty="0" smtClean="0">
                <a:latin typeface="Arial" pitchFamily="34" charset="0"/>
                <a:cs typeface="Arial" pitchFamily="34" charset="0"/>
              </a:rPr>
              <a:t>Thank You…</a:t>
            </a:r>
          </a:p>
        </p:txBody>
      </p:sp>
      <p:sp>
        <p:nvSpPr>
          <p:cNvPr id="5" name="TextBox 4"/>
          <p:cNvSpPr txBox="1"/>
          <p:nvPr/>
        </p:nvSpPr>
        <p:spPr>
          <a:xfrm>
            <a:off x="2591907" y="3896380"/>
            <a:ext cx="3960187" cy="523220"/>
          </a:xfrm>
          <a:prstGeom prst="rect">
            <a:avLst/>
          </a:prstGeom>
          <a:noFill/>
        </p:spPr>
        <p:txBody>
          <a:bodyPr wrap="none" rtlCol="0">
            <a:spAutoFit/>
          </a:bodyPr>
          <a:lstStyle/>
          <a:p>
            <a:r>
              <a:rPr lang="en-US" sz="2800" dirty="0"/>
              <a:t>http://</a:t>
            </a:r>
            <a:r>
              <a:rPr lang="en-US" sz="2800" dirty="0" smtClean="0"/>
              <a:t>spkr8.com/mikewo</a:t>
            </a:r>
          </a:p>
        </p:txBody>
      </p:sp>
      <p:sp>
        <p:nvSpPr>
          <p:cNvPr id="8" name="TextBox 7"/>
          <p:cNvSpPr txBox="1"/>
          <p:nvPr/>
        </p:nvSpPr>
        <p:spPr>
          <a:xfrm>
            <a:off x="720369" y="6457890"/>
            <a:ext cx="7703263" cy="400110"/>
          </a:xfrm>
          <a:prstGeom prst="rect">
            <a:avLst/>
          </a:prstGeom>
          <a:noFill/>
        </p:spPr>
        <p:txBody>
          <a:bodyPr wrap="none" rtlCol="0">
            <a:spAutoFit/>
          </a:bodyPr>
          <a:lstStyle/>
          <a:p>
            <a:r>
              <a:rPr lang="en-US" sz="2000" dirty="0" smtClean="0"/>
              <a:t>No animals or developers were harmed in the creation of the animations</a:t>
            </a:r>
          </a:p>
        </p:txBody>
      </p:sp>
    </p:spTree>
    <p:extLst>
      <p:ext uri="{BB962C8B-B14F-4D97-AF65-F5344CB8AC3E}">
        <p14:creationId xmlns:p14="http://schemas.microsoft.com/office/powerpoint/2010/main" val="24554860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farm6.staticflickr.com/5014/5457669121_2728911bf4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25200" cy="686633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8679" y="6626423"/>
            <a:ext cx="1928861" cy="307777"/>
          </a:xfrm>
          <a:prstGeom prst="rect">
            <a:avLst/>
          </a:prstGeom>
          <a:noFill/>
        </p:spPr>
        <p:txBody>
          <a:bodyPr wrap="none" rtlCol="0">
            <a:spAutoFit/>
          </a:bodyPr>
          <a:lstStyle/>
          <a:p>
            <a:r>
              <a:rPr lang="en-US" sz="1400" dirty="0" smtClean="0">
                <a:solidFill>
                  <a:schemeClr val="bg1"/>
                </a:solidFill>
              </a:rPr>
              <a:t>Image: Donald </a:t>
            </a:r>
            <a:r>
              <a:rPr lang="en-US" sz="1400" dirty="0" err="1" smtClean="0">
                <a:solidFill>
                  <a:schemeClr val="bg1"/>
                </a:solidFill>
              </a:rPr>
              <a:t>McCleod</a:t>
            </a:r>
            <a:endParaRPr lang="en-US" sz="1400" dirty="0">
              <a:solidFill>
                <a:schemeClr val="bg1"/>
              </a:solidFill>
            </a:endParaRPr>
          </a:p>
        </p:txBody>
      </p:sp>
    </p:spTree>
    <p:extLst>
      <p:ext uri="{BB962C8B-B14F-4D97-AF65-F5344CB8AC3E}">
        <p14:creationId xmlns:p14="http://schemas.microsoft.com/office/powerpoint/2010/main" val="13807195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farm3.staticflickr.com/2010/2119822362_b9e82b943d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8679" y="6626423"/>
            <a:ext cx="1233158" cy="307777"/>
          </a:xfrm>
          <a:prstGeom prst="rect">
            <a:avLst/>
          </a:prstGeom>
          <a:noFill/>
        </p:spPr>
        <p:txBody>
          <a:bodyPr wrap="none" rtlCol="0">
            <a:spAutoFit/>
          </a:bodyPr>
          <a:lstStyle/>
          <a:p>
            <a:r>
              <a:rPr lang="en-US" sz="1400" dirty="0" smtClean="0"/>
              <a:t>Image: </a:t>
            </a:r>
            <a:r>
              <a:rPr lang="en-US" sz="1400" dirty="0" err="1" smtClean="0"/>
              <a:t>ShellyS</a:t>
            </a:r>
            <a:endParaRPr lang="en-US" sz="1400" dirty="0"/>
          </a:p>
        </p:txBody>
      </p:sp>
    </p:spTree>
    <p:extLst>
      <p:ext uri="{BB962C8B-B14F-4D97-AF65-F5344CB8AC3E}">
        <p14:creationId xmlns:p14="http://schemas.microsoft.com/office/powerpoint/2010/main" val="7759217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C:\Users\MikeWo\AppData\Local\Microsoft\Windows\Temporary Internet Files\Content.IE5\1T4HLVKN\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1790697"/>
            <a:ext cx="1540505" cy="304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096771" y="228600"/>
            <a:ext cx="4950458" cy="461665"/>
          </a:xfrm>
          <a:prstGeom prst="rect">
            <a:avLst/>
          </a:prstGeom>
          <a:noFill/>
        </p:spPr>
        <p:txBody>
          <a:bodyPr wrap="none" rtlCol="0">
            <a:spAutoFit/>
          </a:bodyPr>
          <a:lstStyle/>
          <a:p>
            <a:r>
              <a:rPr lang="en-US" sz="2400" dirty="0" smtClean="0"/>
              <a:t>Windows Azure Queuing Technologies</a:t>
            </a:r>
            <a:endParaRPr lang="en-US" sz="2400" dirty="0"/>
          </a:p>
        </p:txBody>
      </p:sp>
      <p:sp>
        <p:nvSpPr>
          <p:cNvPr id="3" name="Rounded Rectangle 2"/>
          <p:cNvSpPr/>
          <p:nvPr/>
        </p:nvSpPr>
        <p:spPr>
          <a:xfrm>
            <a:off x="1212853" y="2971800"/>
            <a:ext cx="48768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02"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853" y="3079320"/>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4957" y="3073828"/>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8586" y="3088844"/>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3653" y="3079320"/>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657" y="3073827"/>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86" y="3073826"/>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www.microsoft.com/france/etudiants/Files/labo/windows_azure_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1560" y="4495800"/>
            <a:ext cx="168088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7231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arina Nebula Gas Pillar&#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25"/>
            <a:ext cx="9156698" cy="68675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28600" y="152400"/>
            <a:ext cx="3179075" cy="584775"/>
          </a:xfrm>
          <a:prstGeom prst="rect">
            <a:avLst/>
          </a:prstGeom>
          <a:noFill/>
        </p:spPr>
        <p:txBody>
          <a:bodyPr wrap="none" rtlCol="0">
            <a:spAutoFit/>
          </a:bodyPr>
          <a:lstStyle/>
          <a:p>
            <a:r>
              <a:rPr lang="en-US" sz="3200" dirty="0" smtClean="0"/>
              <a:t>In the beginning…</a:t>
            </a:r>
            <a:endParaRPr lang="en-US" sz="3200" dirty="0"/>
          </a:p>
        </p:txBody>
      </p:sp>
    </p:spTree>
    <p:extLst>
      <p:ext uri="{BB962C8B-B14F-4D97-AF65-F5344CB8AC3E}">
        <p14:creationId xmlns:p14="http://schemas.microsoft.com/office/powerpoint/2010/main" val="3551810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838450" y="1371600"/>
            <a:ext cx="3467100" cy="832105"/>
            <a:chOff x="3200400" y="1796795"/>
            <a:chExt cx="3467100" cy="832105"/>
          </a:xfrm>
        </p:grpSpPr>
        <p:pic>
          <p:nvPicPr>
            <p:cNvPr id="6146" name="Picture 2" descr="http://www.microsoft.com/global/en-us/server-cloud/PublishingImages/Small-Heroes/Azure/Mini_AzureRigh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796795"/>
              <a:ext cx="3467100" cy="8321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429000" y="1951237"/>
              <a:ext cx="1752601" cy="523220"/>
            </a:xfrm>
            <a:prstGeom prst="rect">
              <a:avLst/>
            </a:prstGeom>
            <a:noFill/>
          </p:spPr>
          <p:txBody>
            <a:bodyPr wrap="square" rtlCol="0">
              <a:spAutoFit/>
            </a:bodyPr>
            <a:lstStyle/>
            <a:p>
              <a:pPr algn="ctr"/>
              <a:r>
                <a:rPr lang="en-US" sz="2800" dirty="0" smtClean="0"/>
                <a:t>Demo ….</a:t>
              </a:r>
              <a:endParaRPr lang="en-US" sz="2000" dirty="0"/>
            </a:p>
          </p:txBody>
        </p:sp>
      </p:grpSp>
      <p:sp>
        <p:nvSpPr>
          <p:cNvPr id="3" name="Rectangle 2"/>
          <p:cNvSpPr/>
          <p:nvPr/>
        </p:nvSpPr>
        <p:spPr>
          <a:xfrm>
            <a:off x="1447800" y="2622805"/>
            <a:ext cx="6248400" cy="830997"/>
          </a:xfrm>
          <a:prstGeom prst="rect">
            <a:avLst/>
          </a:prstGeom>
        </p:spPr>
        <p:txBody>
          <a:bodyPr wrap="square">
            <a:spAutoFit/>
          </a:bodyPr>
          <a:lstStyle/>
          <a:p>
            <a:pPr algn="ctr"/>
            <a:r>
              <a:rPr lang="en-US" sz="2400" dirty="0"/>
              <a:t>The part where I attempt a technology feat of incomparable simplicity.</a:t>
            </a:r>
          </a:p>
        </p:txBody>
      </p:sp>
    </p:spTree>
    <p:extLst>
      <p:ext uri="{BB962C8B-B14F-4D97-AF65-F5344CB8AC3E}">
        <p14:creationId xmlns:p14="http://schemas.microsoft.com/office/powerpoint/2010/main" val="3329334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MikeWo\AppData\Local\Microsoft\Windows\Temporary Internet Files\Content.IE5\1T4HLVKN\MC90043524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3800" y="3753392"/>
            <a:ext cx="914401" cy="1809208"/>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C:\Users\MikeWo\AppData\Local\Microsoft\Windows\Temporary Internet Files\Content.IE5\1T4HLVKN\MC90043524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3800" y="1211505"/>
            <a:ext cx="914401" cy="180920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6200" y="147935"/>
            <a:ext cx="8839200" cy="461665"/>
          </a:xfrm>
          <a:prstGeom prst="rect">
            <a:avLst/>
          </a:prstGeom>
          <a:noFill/>
        </p:spPr>
        <p:txBody>
          <a:bodyPr wrap="square" rtlCol="0">
            <a:spAutoFit/>
          </a:bodyPr>
          <a:lstStyle/>
          <a:p>
            <a:r>
              <a:rPr lang="en-US" sz="2400" dirty="0" smtClean="0"/>
              <a:t>A word about visibility and </a:t>
            </a:r>
            <a:r>
              <a:rPr lang="en-US" sz="2400" strike="sngStrike" dirty="0" err="1" smtClean="0"/>
              <a:t>idiopotentcy</a:t>
            </a:r>
            <a:r>
              <a:rPr lang="en-US" sz="2400" dirty="0" smtClean="0"/>
              <a:t> </a:t>
            </a:r>
            <a:r>
              <a:rPr lang="en-US" sz="2400" strike="sngStrike" dirty="0" err="1" smtClean="0"/>
              <a:t>idempentacy</a:t>
            </a:r>
            <a:r>
              <a:rPr lang="en-US" sz="2400" dirty="0" smtClean="0"/>
              <a:t>  </a:t>
            </a:r>
            <a:r>
              <a:rPr lang="en-US" sz="2400" dirty="0" err="1" smtClean="0"/>
              <a:t>idempotence</a:t>
            </a:r>
            <a:r>
              <a:rPr lang="en-US" sz="2400" dirty="0" smtClean="0"/>
              <a:t>…</a:t>
            </a:r>
            <a:endParaRPr lang="en-US" sz="2400" dirty="0"/>
          </a:p>
        </p:txBody>
      </p:sp>
      <p:sp>
        <p:nvSpPr>
          <p:cNvPr id="3" name="Rounded Rectangle 2"/>
          <p:cNvSpPr/>
          <p:nvPr/>
        </p:nvSpPr>
        <p:spPr>
          <a:xfrm>
            <a:off x="687071" y="2819400"/>
            <a:ext cx="48768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959" y="2950002"/>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5026" y="2940478"/>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1030" y="2934985"/>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8483" y="2950002"/>
            <a:ext cx="1103629" cy="481743"/>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MikeWo\AppData\Local\Microsoft\Windows\Temporary Internet Files\Content.IE5\U10OHLVU\MC900433875[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62900" y="4572000"/>
            <a:ext cx="914286" cy="91428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Users\MikeWo\Desktop\3-20-2012 7-51-34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1029" y="2940478"/>
            <a:ext cx="1103629" cy="48174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6183" y="6581001"/>
            <a:ext cx="6887848" cy="276999"/>
          </a:xfrm>
          <a:prstGeom prst="rect">
            <a:avLst/>
          </a:prstGeom>
          <a:noFill/>
        </p:spPr>
        <p:txBody>
          <a:bodyPr wrap="none" rtlCol="0">
            <a:spAutoFit/>
          </a:bodyPr>
          <a:lstStyle/>
          <a:p>
            <a:r>
              <a:rPr lang="en-US" sz="1200" dirty="0" smtClean="0"/>
              <a:t>* Gratuitous animations do NOT equate to a better presentation, but do clap, they’re hard to put together…</a:t>
            </a:r>
            <a:endParaRPr lang="en-US" sz="1200" dirty="0"/>
          </a:p>
        </p:txBody>
      </p:sp>
    </p:spTree>
    <p:extLst>
      <p:ext uri="{BB962C8B-B14F-4D97-AF65-F5344CB8AC3E}">
        <p14:creationId xmlns:p14="http://schemas.microsoft.com/office/powerpoint/2010/main" val="3709242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path" presetSubtype="0" accel="50000" decel="50000" fill="hold" nodeType="clickEffect">
                                  <p:stCondLst>
                                    <p:cond delay="0"/>
                                  </p:stCondLst>
                                  <p:childTnLst>
                                    <p:animMotion origin="layout" path="M 2.22222E-6 2.22222E-6 L 0.12153 2.22222E-6 C 0.17604 2.22222E-6 0.24305 -0.03658 0.24305 -0.06597 L 0.24305 -0.13195 " pathEditMode="relative" rAng="0" ptsTypes="FfFF">
                                      <p:cBhvr>
                                        <p:cTn id="27" dur="2000" fill="hold"/>
                                        <p:tgtEl>
                                          <p:spTgt spid="9"/>
                                        </p:tgtEl>
                                        <p:attrNameLst>
                                          <p:attrName>ppt_x</p:attrName>
                                          <p:attrName>ppt_y</p:attrName>
                                        </p:attrNameLst>
                                      </p:cBhvr>
                                      <p:rCtr x="12153" y="-6597"/>
                                    </p:animMotion>
                                  </p:childTnLst>
                                </p:cTn>
                              </p:par>
                            </p:childTnLst>
                          </p:cTn>
                        </p:par>
                      </p:childTnLst>
                    </p:cTn>
                  </p:par>
                  <p:par>
                    <p:cTn id="28" fill="hold">
                      <p:stCondLst>
                        <p:cond delay="indefinite"/>
                      </p:stCondLst>
                      <p:childTnLst>
                        <p:par>
                          <p:cTn id="29" fill="hold">
                            <p:stCondLst>
                              <p:cond delay="0"/>
                            </p:stCondLst>
                            <p:childTnLst>
                              <p:par>
                                <p:cTn id="30" presetID="50" presetClass="path" presetSubtype="0" accel="50000" decel="50000" fill="hold" nodeType="clickEffect">
                                  <p:stCondLst>
                                    <p:cond delay="0"/>
                                  </p:stCondLst>
                                  <p:childTnLst>
                                    <p:animMotion origin="layout" path="M -2.77778E-6 -2.96296E-6 L 0.18872 -2.96296E-6 C 0.27327 -2.96296E-6 0.37743 0.06898 0.37743 0.125 L 0.37743 0.25 " pathEditMode="relative" rAng="0" ptsTypes="FfFF">
                                      <p:cBhvr>
                                        <p:cTn id="31" dur="2000" fill="hold"/>
                                        <p:tgtEl>
                                          <p:spTgt spid="8"/>
                                        </p:tgtEl>
                                        <p:attrNameLst>
                                          <p:attrName>ppt_x</p:attrName>
                                          <p:attrName>ppt_y</p:attrName>
                                        </p:attrNameLst>
                                      </p:cBhvr>
                                      <p:rCtr x="18872" y="12500"/>
                                    </p:animMotion>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7171"/>
                                        </p:tgtEl>
                                        <p:attrNameLst>
                                          <p:attrName>style.visibility</p:attrName>
                                        </p:attrNameLst>
                                      </p:cBhvr>
                                      <p:to>
                                        <p:strVal val="visible"/>
                                      </p:to>
                                    </p:set>
                                    <p:anim calcmode="lin" valueType="num">
                                      <p:cBhvr>
                                        <p:cTn id="41" dur="500" fill="hold"/>
                                        <p:tgtEl>
                                          <p:spTgt spid="7171"/>
                                        </p:tgtEl>
                                        <p:attrNameLst>
                                          <p:attrName>ppt_w</p:attrName>
                                        </p:attrNameLst>
                                      </p:cBhvr>
                                      <p:tavLst>
                                        <p:tav tm="0">
                                          <p:val>
                                            <p:fltVal val="0"/>
                                          </p:val>
                                        </p:tav>
                                        <p:tav tm="100000">
                                          <p:val>
                                            <p:strVal val="#ppt_w"/>
                                          </p:val>
                                        </p:tav>
                                      </p:tavLst>
                                    </p:anim>
                                    <p:anim calcmode="lin" valueType="num">
                                      <p:cBhvr>
                                        <p:cTn id="42" dur="500" fill="hold"/>
                                        <p:tgtEl>
                                          <p:spTgt spid="7171"/>
                                        </p:tgtEl>
                                        <p:attrNameLst>
                                          <p:attrName>ppt_h</p:attrName>
                                        </p:attrNameLst>
                                      </p:cBhvr>
                                      <p:tavLst>
                                        <p:tav tm="0">
                                          <p:val>
                                            <p:fltVal val="0"/>
                                          </p:val>
                                        </p:tav>
                                        <p:tav tm="100000">
                                          <p:val>
                                            <p:strVal val="#ppt_h"/>
                                          </p:val>
                                        </p:tav>
                                      </p:tavLst>
                                    </p:anim>
                                    <p:animEffect transition="in" filter="fade">
                                      <p:cBhvr>
                                        <p:cTn id="43" dur="500"/>
                                        <p:tgtEl>
                                          <p:spTgt spid="717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50" presetClass="path" presetSubtype="0" accel="50000" decel="50000" fill="hold" nodeType="clickEffect">
                                  <p:stCondLst>
                                    <p:cond delay="0"/>
                                  </p:stCondLst>
                                  <p:childTnLst>
                                    <p:animMotion origin="layout" path="M -2.77778E-6 1.11111E-6 L 0.18872 1.11111E-6 C 0.27327 1.11111E-6 0.37743 -0.0331 0.37743 -0.05972 L 0.37743 -0.11945 " pathEditMode="relative" rAng="0" ptsTypes="FfFF">
                                      <p:cBhvr>
                                        <p:cTn id="52" dur="2000" fill="hold"/>
                                        <p:tgtEl>
                                          <p:spTgt spid="15"/>
                                        </p:tgtEl>
                                        <p:attrNameLst>
                                          <p:attrName>ppt_x</p:attrName>
                                          <p:attrName>ppt_y</p:attrName>
                                        </p:attrNameLst>
                                      </p:cBhvr>
                                      <p:rCtr x="18872" y="-5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farm4.staticflickr.com/3222/2783822822_5fd3a3697c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804" y="0"/>
            <a:ext cx="10357804"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500407" y="83582"/>
            <a:ext cx="4795993" cy="369332"/>
          </a:xfrm>
          <a:prstGeom prst="rect">
            <a:avLst/>
          </a:prstGeom>
          <a:noFill/>
        </p:spPr>
        <p:txBody>
          <a:bodyPr wrap="none" rtlCol="0">
            <a:spAutoFit/>
          </a:bodyPr>
          <a:lstStyle/>
          <a:p>
            <a:r>
              <a:rPr lang="en-US" dirty="0" smtClean="0"/>
              <a:t>Then came Windows Azure Service Bus Queues…</a:t>
            </a:r>
            <a:endParaRPr lang="en-US" dirty="0"/>
          </a:p>
        </p:txBody>
      </p:sp>
      <p:sp>
        <p:nvSpPr>
          <p:cNvPr id="4" name="TextBox 3"/>
          <p:cNvSpPr txBox="1"/>
          <p:nvPr/>
        </p:nvSpPr>
        <p:spPr>
          <a:xfrm>
            <a:off x="-18679" y="6626423"/>
            <a:ext cx="1497013" cy="307777"/>
          </a:xfrm>
          <a:prstGeom prst="rect">
            <a:avLst/>
          </a:prstGeom>
          <a:noFill/>
        </p:spPr>
        <p:txBody>
          <a:bodyPr wrap="none" rtlCol="0">
            <a:spAutoFit/>
          </a:bodyPr>
          <a:lstStyle/>
          <a:p>
            <a:r>
              <a:rPr lang="en-US" sz="1400" dirty="0" smtClean="0">
                <a:solidFill>
                  <a:schemeClr val="bg1"/>
                </a:solidFill>
              </a:rPr>
              <a:t>Image: John Ward</a:t>
            </a:r>
            <a:endParaRPr lang="en-US" sz="1400" dirty="0">
              <a:solidFill>
                <a:schemeClr val="bg1"/>
              </a:solidFill>
            </a:endParaRPr>
          </a:p>
        </p:txBody>
      </p:sp>
    </p:spTree>
    <p:extLst>
      <p:ext uri="{BB962C8B-B14F-4D97-AF65-F5344CB8AC3E}">
        <p14:creationId xmlns:p14="http://schemas.microsoft.com/office/powerpoint/2010/main" val="2426714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828</TotalTime>
  <Words>3040</Words>
  <Application>Microsoft Office PowerPoint</Application>
  <PresentationFormat>On-screen Show (4:3)</PresentationFormat>
  <Paragraphs>225</Paragraphs>
  <Slides>20</Slides>
  <Notes>19</Notes>
  <HiddenSlides>1</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MikeWo</dc:creator>
  <cp:lastModifiedBy>Michael Wood</cp:lastModifiedBy>
  <cp:revision>107</cp:revision>
  <dcterms:created xsi:type="dcterms:W3CDTF">2006-08-16T00:00:00Z</dcterms:created>
  <dcterms:modified xsi:type="dcterms:W3CDTF">2012-04-13T15:17:00Z</dcterms:modified>
</cp:coreProperties>
</file>